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  <p:sldMasterId id="2147483708" r:id="rId2"/>
  </p:sldMasterIdLst>
  <p:notesMasterIdLst>
    <p:notesMasterId r:id="rId15"/>
  </p:notesMasterIdLst>
  <p:handoutMasterIdLst>
    <p:handoutMasterId r:id="rId16"/>
  </p:handoutMasterIdLst>
  <p:sldIdLst>
    <p:sldId id="433" r:id="rId3"/>
    <p:sldId id="454" r:id="rId4"/>
    <p:sldId id="480" r:id="rId5"/>
    <p:sldId id="550" r:id="rId6"/>
    <p:sldId id="525" r:id="rId7"/>
    <p:sldId id="526" r:id="rId8"/>
    <p:sldId id="552" r:id="rId9"/>
    <p:sldId id="527" r:id="rId10"/>
    <p:sldId id="528" r:id="rId11"/>
    <p:sldId id="553" r:id="rId12"/>
    <p:sldId id="554" r:id="rId13"/>
    <p:sldId id="547" r:id="rId14"/>
  </p:sldIdLst>
  <p:sldSz cx="9144000" cy="6858000" type="screen4x3"/>
  <p:notesSz cx="6797675" cy="9928225"/>
  <p:defaultTextStyle>
    <a:defPPr>
      <a:defRPr lang="en-US"/>
    </a:defPPr>
    <a:lvl1pPr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jaša Redek" initials="T.R.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CC00"/>
    <a:srgbClr val="009900"/>
    <a:srgbClr val="B2B2B2"/>
    <a:srgbClr val="595959"/>
    <a:srgbClr val="D9D9D9"/>
    <a:srgbClr val="000000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tski slog 1 – poudarek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Svetel slog 2 – poudarek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Svetel slog 1 – poudarek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Srednji slog 1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etel slog 2 – poudarek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9170" autoAdjust="0"/>
  </p:normalViewPr>
  <p:slideViewPr>
    <p:cSldViewPr>
      <p:cViewPr>
        <p:scale>
          <a:sx n="94" d="100"/>
          <a:sy n="94" d="100"/>
        </p:scale>
        <p:origin x="-1128" y="259"/>
      </p:cViewPr>
      <p:guideLst>
        <p:guide orient="horz" pos="3956"/>
        <p:guide pos="1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Demografija_podjetij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KPK%20projekt\deskriptivn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KPK%20projekt\deskriptivn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Nadzorni%20sveti\politiki-po-panogah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olona.domadenik\AppData\Local\Microsoft\Windows\Temporary%20Internet%20Files\Content.IE5\9ANN2S0T\SPREMEMBE%20FIRM,%20MATI_NIH%20_TEVILK_a10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sumarne_privatizacij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sumarne_privatizacij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KPK%20projekt\deskriptivn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sumarne_privatizacij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sumarne_privatizacij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KPK%20projekt\deskriptivn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ona.domadenik\Desktop\KPK%20projekt\deskriptiv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Sheet2!$B$1:$T$1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Sheet2!$B$3:$T$3</c:f>
              <c:numCache>
                <c:formatCode>0.00%</c:formatCode>
                <c:ptCount val="19"/>
                <c:pt idx="0">
                  <c:v>1</c:v>
                </c:pt>
                <c:pt idx="1">
                  <c:v>0.99578059071729963</c:v>
                </c:pt>
                <c:pt idx="2">
                  <c:v>0.97890295358649793</c:v>
                </c:pt>
                <c:pt idx="3">
                  <c:v>0.95780590717299574</c:v>
                </c:pt>
                <c:pt idx="4">
                  <c:v>0.93741209563994377</c:v>
                </c:pt>
                <c:pt idx="5">
                  <c:v>0.91701828410689168</c:v>
                </c:pt>
                <c:pt idx="6">
                  <c:v>0.87341772151898733</c:v>
                </c:pt>
                <c:pt idx="7">
                  <c:v>0.84388185654008441</c:v>
                </c:pt>
                <c:pt idx="8">
                  <c:v>0.81997187060478205</c:v>
                </c:pt>
                <c:pt idx="9">
                  <c:v>0.79746835443037978</c:v>
                </c:pt>
                <c:pt idx="10">
                  <c:v>0.76090014064697609</c:v>
                </c:pt>
                <c:pt idx="11">
                  <c:v>0.72925457102672298</c:v>
                </c:pt>
                <c:pt idx="12">
                  <c:v>0.69901547116736995</c:v>
                </c:pt>
                <c:pt idx="13">
                  <c:v>0.67158931082981721</c:v>
                </c:pt>
                <c:pt idx="14">
                  <c:v>0.64697609001406475</c:v>
                </c:pt>
                <c:pt idx="15">
                  <c:v>0.62939521800281295</c:v>
                </c:pt>
                <c:pt idx="16">
                  <c:v>0.6033755274261603</c:v>
                </c:pt>
                <c:pt idx="17">
                  <c:v>0.5689170182841069</c:v>
                </c:pt>
                <c:pt idx="18">
                  <c:v>0.53867791842475388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9723264"/>
        <c:axId val="42317440"/>
      </c:barChart>
      <c:catAx>
        <c:axId val="25972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317440"/>
        <c:crosses val="autoZero"/>
        <c:auto val="1"/>
        <c:lblAlgn val="ctr"/>
        <c:lblOffset val="100"/>
        <c:noMultiLvlLbl val="0"/>
      </c:catAx>
      <c:valAx>
        <c:axId val="42317440"/>
        <c:scaling>
          <c:orientation val="minMax"/>
          <c:max val="1"/>
          <c:min val="0.4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9723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Sheet3!$G$2</c:f>
              <c:strCache>
                <c:ptCount val="1"/>
                <c:pt idx="0">
                  <c:v>Privatizirana podjetja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Sheet3!$F$3:$F$19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Sheet3!$G$3:$G$19</c:f>
              <c:numCache>
                <c:formatCode>General</c:formatCode>
                <c:ptCount val="17"/>
                <c:pt idx="0">
                  <c:v>7.1842104999999998</c:v>
                </c:pt>
                <c:pt idx="1">
                  <c:v>8.6829268000000006</c:v>
                </c:pt>
                <c:pt idx="2">
                  <c:v>9.0697673999999999</c:v>
                </c:pt>
                <c:pt idx="3">
                  <c:v>11</c:v>
                </c:pt>
                <c:pt idx="4">
                  <c:v>11.215686</c:v>
                </c:pt>
                <c:pt idx="5">
                  <c:v>12.454545</c:v>
                </c:pt>
                <c:pt idx="6">
                  <c:v>13.327586</c:v>
                </c:pt>
                <c:pt idx="7">
                  <c:v>13.725806</c:v>
                </c:pt>
                <c:pt idx="8">
                  <c:v>13.184615000000001</c:v>
                </c:pt>
                <c:pt idx="9">
                  <c:v>13.029412000000001</c:v>
                </c:pt>
                <c:pt idx="10">
                  <c:v>14.7</c:v>
                </c:pt>
                <c:pt idx="11">
                  <c:v>15.041096</c:v>
                </c:pt>
                <c:pt idx="12">
                  <c:v>17.106667000000002</c:v>
                </c:pt>
                <c:pt idx="13">
                  <c:v>16.413333000000002</c:v>
                </c:pt>
                <c:pt idx="14">
                  <c:v>15</c:v>
                </c:pt>
                <c:pt idx="15">
                  <c:v>14.906667000000001</c:v>
                </c:pt>
                <c:pt idx="16">
                  <c:v>17.15493</c:v>
                </c:pt>
              </c:numCache>
            </c:numRef>
          </c:val>
        </c:ser>
        <c:ser>
          <c:idx val="1"/>
          <c:order val="1"/>
          <c:tx>
            <c:strRef>
              <c:f>Sheet3!$H$2</c:f>
              <c:strCache>
                <c:ptCount val="1"/>
                <c:pt idx="0">
                  <c:v>Vsa podjetja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Sheet3!$F$3:$F$19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Sheet3!$H$3:$H$19</c:f>
              <c:numCache>
                <c:formatCode>General</c:formatCode>
                <c:ptCount val="17"/>
                <c:pt idx="0">
                  <c:v>1.7154472000000001</c:v>
                </c:pt>
                <c:pt idx="1">
                  <c:v>2.3157895000000002</c:v>
                </c:pt>
                <c:pt idx="2">
                  <c:v>2</c:v>
                </c:pt>
                <c:pt idx="3">
                  <c:v>1.8280255000000001</c:v>
                </c:pt>
                <c:pt idx="4">
                  <c:v>1.8481012999999999</c:v>
                </c:pt>
                <c:pt idx="5">
                  <c:v>2.2848101000000001</c:v>
                </c:pt>
                <c:pt idx="6">
                  <c:v>2.4140126999999998</c:v>
                </c:pt>
                <c:pt idx="7">
                  <c:v>3.8152865999999999</c:v>
                </c:pt>
                <c:pt idx="8">
                  <c:v>4.0063693999999996</c:v>
                </c:pt>
                <c:pt idx="9">
                  <c:v>4.5923566999999998</c:v>
                </c:pt>
                <c:pt idx="10">
                  <c:v>6.0764331</c:v>
                </c:pt>
                <c:pt idx="11">
                  <c:v>6.9299362999999996</c:v>
                </c:pt>
                <c:pt idx="12">
                  <c:v>7.7179487</c:v>
                </c:pt>
                <c:pt idx="13">
                  <c:v>7.8523490000000002</c:v>
                </c:pt>
                <c:pt idx="14">
                  <c:v>8.1931034</c:v>
                </c:pt>
                <c:pt idx="15">
                  <c:v>8.4927536000000003</c:v>
                </c:pt>
                <c:pt idx="16">
                  <c:v>9.7099236999999992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356928"/>
        <c:axId val="78310208"/>
      </c:barChart>
      <c:catAx>
        <c:axId val="33535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310208"/>
        <c:crosses val="autoZero"/>
        <c:auto val="1"/>
        <c:lblAlgn val="ctr"/>
        <c:lblOffset val="100"/>
        <c:noMultiLvlLbl val="0"/>
      </c:catAx>
      <c:valAx>
        <c:axId val="78310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3569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Sheet3!$B$23</c:f>
              <c:strCache>
                <c:ptCount val="1"/>
                <c:pt idx="0">
                  <c:v>Privatizirana podjetja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Sheet3!$A$24:$A$40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Sheet3!$B$24:$B$40</c:f>
              <c:numCache>
                <c:formatCode>General</c:formatCode>
                <c:ptCount val="17"/>
                <c:pt idx="0">
                  <c:v>21.736841999999999</c:v>
                </c:pt>
                <c:pt idx="1">
                  <c:v>21.121950999999999</c:v>
                </c:pt>
                <c:pt idx="2">
                  <c:v>27.302326000000001</c:v>
                </c:pt>
                <c:pt idx="3">
                  <c:v>27.916667</c:v>
                </c:pt>
                <c:pt idx="4">
                  <c:v>31.117647000000002</c:v>
                </c:pt>
                <c:pt idx="5">
                  <c:v>31.636364</c:v>
                </c:pt>
                <c:pt idx="6">
                  <c:v>31.775862</c:v>
                </c:pt>
                <c:pt idx="7">
                  <c:v>32.403225999999997</c:v>
                </c:pt>
                <c:pt idx="8">
                  <c:v>31.061537999999999</c:v>
                </c:pt>
                <c:pt idx="9">
                  <c:v>32.75</c:v>
                </c:pt>
                <c:pt idx="10">
                  <c:v>36.642856999999999</c:v>
                </c:pt>
                <c:pt idx="11">
                  <c:v>35.863014</c:v>
                </c:pt>
                <c:pt idx="12">
                  <c:v>33.04</c:v>
                </c:pt>
                <c:pt idx="13">
                  <c:v>31.906666999999999</c:v>
                </c:pt>
                <c:pt idx="14">
                  <c:v>31.040541000000001</c:v>
                </c:pt>
                <c:pt idx="15">
                  <c:v>30.133333</c:v>
                </c:pt>
                <c:pt idx="16">
                  <c:v>24.661971999999999</c:v>
                </c:pt>
              </c:numCache>
            </c:numRef>
          </c:val>
        </c:ser>
        <c:ser>
          <c:idx val="1"/>
          <c:order val="1"/>
          <c:tx>
            <c:strRef>
              <c:f>Sheet3!$C$23</c:f>
              <c:strCache>
                <c:ptCount val="1"/>
                <c:pt idx="0">
                  <c:v>Vsa podjetja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Sheet3!$A$24:$A$40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Sheet3!$C$24:$C$40</c:f>
              <c:numCache>
                <c:formatCode>General</c:formatCode>
                <c:ptCount val="17"/>
                <c:pt idx="0">
                  <c:v>12.536585000000001</c:v>
                </c:pt>
                <c:pt idx="1">
                  <c:v>13.710526</c:v>
                </c:pt>
                <c:pt idx="2">
                  <c:v>16.243590000000001</c:v>
                </c:pt>
                <c:pt idx="3">
                  <c:v>17.44586</c:v>
                </c:pt>
                <c:pt idx="4">
                  <c:v>18.094937000000002</c:v>
                </c:pt>
                <c:pt idx="5">
                  <c:v>20.196203000000001</c:v>
                </c:pt>
                <c:pt idx="6">
                  <c:v>22.369427000000002</c:v>
                </c:pt>
                <c:pt idx="7">
                  <c:v>22.375796000000001</c:v>
                </c:pt>
                <c:pt idx="8">
                  <c:v>21.859873</c:v>
                </c:pt>
                <c:pt idx="9">
                  <c:v>23.363057000000001</c:v>
                </c:pt>
                <c:pt idx="10">
                  <c:v>25.031846999999999</c:v>
                </c:pt>
                <c:pt idx="11">
                  <c:v>25.159236</c:v>
                </c:pt>
                <c:pt idx="12">
                  <c:v>25.217949000000001</c:v>
                </c:pt>
                <c:pt idx="13">
                  <c:v>24.818791999999998</c:v>
                </c:pt>
                <c:pt idx="14">
                  <c:v>23.282758999999999</c:v>
                </c:pt>
                <c:pt idx="15">
                  <c:v>20.260870000000001</c:v>
                </c:pt>
                <c:pt idx="16">
                  <c:v>20.114504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80864"/>
        <c:axId val="78311936"/>
      </c:barChart>
      <c:catAx>
        <c:axId val="4458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311936"/>
        <c:crosses val="autoZero"/>
        <c:auto val="1"/>
        <c:lblAlgn val="ctr"/>
        <c:lblOffset val="100"/>
        <c:noMultiLvlLbl val="0"/>
      </c:catAx>
      <c:valAx>
        <c:axId val="78311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580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404230447824637E-2"/>
          <c:y val="3.2315596381208379E-2"/>
          <c:w val="0.92159107925206374"/>
          <c:h val="0.79648507167492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1996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Sheet1!$B$5:$H$5</c:f>
              <c:numCache>
                <c:formatCode>####.0000</c:formatCode>
                <c:ptCount val="7"/>
                <c:pt idx="0">
                  <c:v>0.12199699851215003</c:v>
                </c:pt>
                <c:pt idx="1">
                  <c:v>0.11968253968253968</c:v>
                </c:pt>
                <c:pt idx="2">
                  <c:v>0.26785714285714285</c:v>
                </c:pt>
                <c:pt idx="3">
                  <c:v>0.15784313725490196</c:v>
                </c:pt>
                <c:pt idx="4">
                  <c:v>0.3</c:v>
                </c:pt>
                <c:pt idx="5">
                  <c:v>0.21107503607503611</c:v>
                </c:pt>
                <c:pt idx="6">
                  <c:v>0.33333333333333331</c:v>
                </c:pt>
              </c:numCache>
            </c:numRef>
          </c:val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1997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Sheet1!$B$6:$H$6</c:f>
              <c:numCache>
                <c:formatCode>####.0000</c:formatCode>
                <c:ptCount val="7"/>
                <c:pt idx="0">
                  <c:v>0.12701643766861159</c:v>
                </c:pt>
                <c:pt idx="1">
                  <c:v>0.13352130325814535</c:v>
                </c:pt>
                <c:pt idx="2">
                  <c:v>0.27551020408163268</c:v>
                </c:pt>
                <c:pt idx="3">
                  <c:v>0.1361111111111111</c:v>
                </c:pt>
                <c:pt idx="4">
                  <c:v>0.28888888888888892</c:v>
                </c:pt>
                <c:pt idx="5">
                  <c:v>0.21922558922558924</c:v>
                </c:pt>
                <c:pt idx="6">
                  <c:v>0.19444444444444442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1998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Sheet1!$B$7:$H$7</c:f>
              <c:numCache>
                <c:formatCode>####.0000</c:formatCode>
                <c:ptCount val="7"/>
                <c:pt idx="0">
                  <c:v>0.14078789206994335</c:v>
                </c:pt>
                <c:pt idx="1">
                  <c:v>0.14360902255639096</c:v>
                </c:pt>
                <c:pt idx="2">
                  <c:v>0.30569727891156467</c:v>
                </c:pt>
                <c:pt idx="3">
                  <c:v>0.15899470899470897</c:v>
                </c:pt>
                <c:pt idx="4">
                  <c:v>0.27777777777777773</c:v>
                </c:pt>
                <c:pt idx="5">
                  <c:v>0.32814814814814819</c:v>
                </c:pt>
                <c:pt idx="6">
                  <c:v>0.26190476190476192</c:v>
                </c:pt>
              </c:numCache>
            </c:numRef>
          </c:val>
        </c:ser>
        <c:ser>
          <c:idx val="3"/>
          <c:order val="3"/>
          <c:tx>
            <c:strRef>
              <c:f>Sheet1!$A$8</c:f>
              <c:strCache>
                <c:ptCount val="1"/>
                <c:pt idx="0">
                  <c:v>1999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Sheet1!$B$8:$H$8</c:f>
              <c:numCache>
                <c:formatCode>####.0000</c:formatCode>
                <c:ptCount val="7"/>
                <c:pt idx="0">
                  <c:v>0.15519961519961523</c:v>
                </c:pt>
                <c:pt idx="1">
                  <c:v>0.1630952380952381</c:v>
                </c:pt>
                <c:pt idx="2">
                  <c:v>0.35586734693877548</c:v>
                </c:pt>
                <c:pt idx="3">
                  <c:v>0.16247165532879815</c:v>
                </c:pt>
                <c:pt idx="4">
                  <c:v>0.2361111111111111</c:v>
                </c:pt>
                <c:pt idx="5">
                  <c:v>0.31333333333333335</c:v>
                </c:pt>
                <c:pt idx="6">
                  <c:v>0.26190476190476192</c:v>
                </c:pt>
              </c:numCache>
            </c:numRef>
          </c:val>
        </c:ser>
        <c:ser>
          <c:idx val="4"/>
          <c:order val="4"/>
          <c:tx>
            <c:strRef>
              <c:f>Sheet1!$A$9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Sheet1!$B$9:$H$9</c:f>
              <c:numCache>
                <c:formatCode>####.0000</c:formatCode>
                <c:ptCount val="7"/>
                <c:pt idx="0">
                  <c:v>0.1606777978678805</c:v>
                </c:pt>
                <c:pt idx="1">
                  <c:v>0.18654572940287226</c:v>
                </c:pt>
                <c:pt idx="2">
                  <c:v>0.42801587301587302</c:v>
                </c:pt>
                <c:pt idx="3">
                  <c:v>0.17675736961451247</c:v>
                </c:pt>
                <c:pt idx="4">
                  <c:v>0.26111111111111113</c:v>
                </c:pt>
                <c:pt idx="5">
                  <c:v>0.32046296296296295</c:v>
                </c:pt>
                <c:pt idx="6">
                  <c:v>0.2857142857142857</c:v>
                </c:pt>
              </c:numCache>
            </c:numRef>
          </c:val>
        </c:ser>
        <c:ser>
          <c:idx val="5"/>
          <c:order val="5"/>
          <c:tx>
            <c:strRef>
              <c:f>Sheet1!$A$10</c:f>
              <c:strCache>
                <c:ptCount val="1"/>
                <c:pt idx="0">
                  <c:v>2001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Sheet1!$B$10:$H$10</c:f>
              <c:numCache>
                <c:formatCode>####.0000</c:formatCode>
                <c:ptCount val="7"/>
                <c:pt idx="0">
                  <c:v>0.17925446913050222</c:v>
                </c:pt>
                <c:pt idx="1">
                  <c:v>0.27566137566137566</c:v>
                </c:pt>
                <c:pt idx="2">
                  <c:v>0.41763392857142861</c:v>
                </c:pt>
                <c:pt idx="3">
                  <c:v>0.18253968253968253</c:v>
                </c:pt>
                <c:pt idx="4">
                  <c:v>0.16527777777777777</c:v>
                </c:pt>
                <c:pt idx="5">
                  <c:v>0.34833829365079366</c:v>
                </c:pt>
                <c:pt idx="6">
                  <c:v>0.2857142857142857</c:v>
                </c:pt>
              </c:numCache>
            </c:numRef>
          </c:val>
        </c:ser>
        <c:ser>
          <c:idx val="6"/>
          <c:order val="6"/>
          <c:tx>
            <c:strRef>
              <c:f>Sheet1!$A$11</c:f>
              <c:strCache>
                <c:ptCount val="1"/>
                <c:pt idx="0">
                  <c:v>2002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Sheet1!$B$11:$H$11</c:f>
              <c:numCache>
                <c:formatCode>####.0000</c:formatCode>
                <c:ptCount val="7"/>
                <c:pt idx="0">
                  <c:v>0.18320647931303674</c:v>
                </c:pt>
                <c:pt idx="1">
                  <c:v>0.3169312169312169</c:v>
                </c:pt>
                <c:pt idx="2">
                  <c:v>0.37396284271284275</c:v>
                </c:pt>
                <c:pt idx="3">
                  <c:v>0.21052631578947367</c:v>
                </c:pt>
                <c:pt idx="4">
                  <c:v>0.18680555555555556</c:v>
                </c:pt>
                <c:pt idx="5">
                  <c:v>0.37009714571634078</c:v>
                </c:pt>
                <c:pt idx="6">
                  <c:v>0.22619047619047619</c:v>
                </c:pt>
              </c:numCache>
            </c:numRef>
          </c:val>
        </c:ser>
        <c:ser>
          <c:idx val="7"/>
          <c:order val="7"/>
          <c:tx>
            <c:strRef>
              <c:f>Sheet1!$A$12</c:f>
              <c:strCache>
                <c:ptCount val="1"/>
                <c:pt idx="0">
                  <c:v>2003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Sheet1!$B$12:$H$12</c:f>
              <c:numCache>
                <c:formatCode>####.0000</c:formatCode>
                <c:ptCount val="7"/>
                <c:pt idx="0">
                  <c:v>0.18597670250896059</c:v>
                </c:pt>
                <c:pt idx="1">
                  <c:v>0.32771218680309588</c:v>
                </c:pt>
                <c:pt idx="2">
                  <c:v>0.36309523809523808</c:v>
                </c:pt>
                <c:pt idx="3">
                  <c:v>0.18918128654970759</c:v>
                </c:pt>
                <c:pt idx="4">
                  <c:v>0.17407407407407408</c:v>
                </c:pt>
                <c:pt idx="5">
                  <c:v>0.37224344283167815</c:v>
                </c:pt>
                <c:pt idx="6">
                  <c:v>0.23809523809523808</c:v>
                </c:pt>
              </c:numCache>
            </c:numRef>
          </c:val>
        </c:ser>
        <c:ser>
          <c:idx val="8"/>
          <c:order val="8"/>
          <c:tx>
            <c:strRef>
              <c:f>Sheet1!$A$13</c:f>
              <c:strCache>
                <c:ptCount val="1"/>
                <c:pt idx="0">
                  <c:v>2004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Sheet1!$B$13:$H$13</c:f>
              <c:numCache>
                <c:formatCode>####.0000</c:formatCode>
                <c:ptCount val="7"/>
                <c:pt idx="0">
                  <c:v>0.17781355711683583</c:v>
                </c:pt>
                <c:pt idx="1">
                  <c:v>0.3014430014430014</c:v>
                </c:pt>
                <c:pt idx="2">
                  <c:v>0.34424603174603174</c:v>
                </c:pt>
                <c:pt idx="3">
                  <c:v>0.18888888888888888</c:v>
                </c:pt>
                <c:pt idx="4">
                  <c:v>0.12513227513227512</c:v>
                </c:pt>
                <c:pt idx="5">
                  <c:v>0.36322751322751323</c:v>
                </c:pt>
                <c:pt idx="6">
                  <c:v>0.3364583333333333</c:v>
                </c:pt>
              </c:numCache>
            </c:numRef>
          </c:val>
        </c:ser>
        <c:ser>
          <c:idx val="9"/>
          <c:order val="9"/>
          <c:tx>
            <c:strRef>
              <c:f>Sheet1!$A$14</c:f>
              <c:strCache>
                <c:ptCount val="1"/>
                <c:pt idx="0">
                  <c:v>2005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Sheet1!$B$14:$H$14</c:f>
              <c:numCache>
                <c:formatCode>####.0000</c:formatCode>
                <c:ptCount val="7"/>
                <c:pt idx="0">
                  <c:v>0.19751580849141823</c:v>
                </c:pt>
                <c:pt idx="1">
                  <c:v>0.35598845598845591</c:v>
                </c:pt>
                <c:pt idx="2">
                  <c:v>0.35148809523809521</c:v>
                </c:pt>
                <c:pt idx="3">
                  <c:v>0.23641975308641974</c:v>
                </c:pt>
                <c:pt idx="4">
                  <c:v>0.14629629629629629</c:v>
                </c:pt>
                <c:pt idx="5">
                  <c:v>0.29850088183421514</c:v>
                </c:pt>
                <c:pt idx="6">
                  <c:v>0.33690476190476193</c:v>
                </c:pt>
              </c:numCache>
            </c:numRef>
          </c:val>
        </c:ser>
        <c:ser>
          <c:idx val="10"/>
          <c:order val="10"/>
          <c:tx>
            <c:strRef>
              <c:f>Sheet1!$A$15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Sheet1!$B$15:$H$15</c:f>
              <c:numCache>
                <c:formatCode>####.0000</c:formatCode>
                <c:ptCount val="7"/>
                <c:pt idx="0">
                  <c:v>0.20646925436841404</c:v>
                </c:pt>
                <c:pt idx="1">
                  <c:v>0.38282828282828285</c:v>
                </c:pt>
                <c:pt idx="2">
                  <c:v>0.57093253968253965</c:v>
                </c:pt>
                <c:pt idx="3">
                  <c:v>0.22345679012345679</c:v>
                </c:pt>
                <c:pt idx="4">
                  <c:v>0.14555555555555558</c:v>
                </c:pt>
                <c:pt idx="5">
                  <c:v>0.29038800705467366</c:v>
                </c:pt>
                <c:pt idx="6">
                  <c:v>0.31904761904761908</c:v>
                </c:pt>
              </c:numCache>
            </c:numRef>
          </c:val>
        </c:ser>
        <c:ser>
          <c:idx val="11"/>
          <c:order val="11"/>
          <c:tx>
            <c:strRef>
              <c:f>Sheet1!$A$16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Sheet1!$B$16:$H$16</c:f>
              <c:numCache>
                <c:formatCode>####.0000</c:formatCode>
                <c:ptCount val="7"/>
                <c:pt idx="0">
                  <c:v>0.19984258166076346</c:v>
                </c:pt>
                <c:pt idx="1">
                  <c:v>0.43650793650793651</c:v>
                </c:pt>
                <c:pt idx="2">
                  <c:v>0.566765873015873</c:v>
                </c:pt>
                <c:pt idx="3">
                  <c:v>0.23304093567251463</c:v>
                </c:pt>
                <c:pt idx="4">
                  <c:v>0.15484126984126984</c:v>
                </c:pt>
                <c:pt idx="5">
                  <c:v>0.29581128747795415</c:v>
                </c:pt>
                <c:pt idx="6">
                  <c:v>0.32142857142857145</c:v>
                </c:pt>
              </c:numCache>
            </c:numRef>
          </c:val>
        </c:ser>
        <c:ser>
          <c:idx val="12"/>
          <c:order val="12"/>
          <c:tx>
            <c:strRef>
              <c:f>Sheet1!$A$17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Sheet1!$B$17:$H$17</c:f>
              <c:numCache>
                <c:formatCode>####.0000</c:formatCode>
                <c:ptCount val="7"/>
                <c:pt idx="0">
                  <c:v>0.20846900013566677</c:v>
                </c:pt>
                <c:pt idx="1">
                  <c:v>0.45642135642135639</c:v>
                </c:pt>
                <c:pt idx="2">
                  <c:v>0.49169146825396826</c:v>
                </c:pt>
                <c:pt idx="3">
                  <c:v>0.20750000000000002</c:v>
                </c:pt>
                <c:pt idx="4">
                  <c:v>9.982363315696649E-2</c:v>
                </c:pt>
                <c:pt idx="5">
                  <c:v>0.34603174603174608</c:v>
                </c:pt>
                <c:pt idx="6">
                  <c:v>0.40238095238095234</c:v>
                </c:pt>
              </c:numCache>
            </c:numRef>
          </c:val>
        </c:ser>
        <c:ser>
          <c:idx val="13"/>
          <c:order val="13"/>
          <c:tx>
            <c:strRef>
              <c:f>Sheet1!$A$18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Sheet1!$B$18:$H$18</c:f>
              <c:numCache>
                <c:formatCode>####.0000</c:formatCode>
                <c:ptCount val="7"/>
                <c:pt idx="0">
                  <c:v>0.22143901420217207</c:v>
                </c:pt>
                <c:pt idx="1">
                  <c:v>0.50672713529856395</c:v>
                </c:pt>
                <c:pt idx="2">
                  <c:v>0.35119047619047616</c:v>
                </c:pt>
                <c:pt idx="3">
                  <c:v>0.22833333333333333</c:v>
                </c:pt>
                <c:pt idx="4">
                  <c:v>8.748196248196248E-2</c:v>
                </c:pt>
                <c:pt idx="5">
                  <c:v>0.34348739495798314</c:v>
                </c:pt>
                <c:pt idx="6">
                  <c:v>0.35000000000000003</c:v>
                </c:pt>
              </c:numCache>
            </c:numRef>
          </c:val>
        </c:ser>
        <c:ser>
          <c:idx val="14"/>
          <c:order val="14"/>
          <c:tx>
            <c:strRef>
              <c:f>Sheet1!$A$19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Sheet1!$B$19:$H$19</c:f>
              <c:numCache>
                <c:formatCode>####.0000</c:formatCode>
                <c:ptCount val="7"/>
                <c:pt idx="0">
                  <c:v>0.20299585299585299</c:v>
                </c:pt>
                <c:pt idx="1">
                  <c:v>0.51624063766920913</c:v>
                </c:pt>
                <c:pt idx="2">
                  <c:v>0.32341269841269843</c:v>
                </c:pt>
                <c:pt idx="3">
                  <c:v>0.22361111111111112</c:v>
                </c:pt>
                <c:pt idx="4">
                  <c:v>9.8015873015873015E-2</c:v>
                </c:pt>
                <c:pt idx="5">
                  <c:v>0.26498599439775905</c:v>
                </c:pt>
                <c:pt idx="6">
                  <c:v>0.36904761904761901</c:v>
                </c:pt>
              </c:numCache>
            </c:numRef>
          </c:val>
        </c:ser>
        <c:ser>
          <c:idx val="15"/>
          <c:order val="15"/>
          <c:tx>
            <c:strRef>
              <c:f>Sheet1!$A$20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Sheet1!$B$20:$H$20</c:f>
              <c:numCache>
                <c:formatCode>####.0000</c:formatCode>
                <c:ptCount val="7"/>
                <c:pt idx="0">
                  <c:v>0.1814998530276308</c:v>
                </c:pt>
                <c:pt idx="1">
                  <c:v>0.45718253968253963</c:v>
                </c:pt>
                <c:pt idx="2">
                  <c:v>0.3576388888888889</c:v>
                </c:pt>
                <c:pt idx="3">
                  <c:v>0.16002415458937197</c:v>
                </c:pt>
                <c:pt idx="4">
                  <c:v>0.10890652557319223</c:v>
                </c:pt>
                <c:pt idx="5">
                  <c:v>0.25599906629318392</c:v>
                </c:pt>
                <c:pt idx="6">
                  <c:v>0.43055555555555552</c:v>
                </c:pt>
              </c:numCache>
            </c:numRef>
          </c:val>
        </c:ser>
        <c:ser>
          <c:idx val="16"/>
          <c:order val="16"/>
          <c:tx>
            <c:strRef>
              <c:f>Sheet1!$A$21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Sheet1!$B$4:$H$4</c:f>
              <c:strCache>
                <c:ptCount val="7"/>
                <c:pt idx="0">
                  <c:v>Predelovalna industrija</c:v>
                </c:pt>
                <c:pt idx="1">
                  <c:v>Oskrba z vodo</c:v>
                </c:pt>
                <c:pt idx="2">
                  <c:v>Energetika</c:v>
                </c:pt>
                <c:pt idx="3">
                  <c:v>Trgovina</c:v>
                </c:pt>
                <c:pt idx="4">
                  <c:v>IT</c:v>
                </c:pt>
                <c:pt idx="5">
                  <c:v>Promet</c:v>
                </c:pt>
                <c:pt idx="6">
                  <c:v>Gradbeništvo</c:v>
                </c:pt>
              </c:strCache>
            </c:strRef>
          </c:cat>
          <c:val>
            <c:numRef>
              <c:f>Sheet1!$B$21:$H$21</c:f>
              <c:numCache>
                <c:formatCode>####.0000</c:formatCode>
                <c:ptCount val="7"/>
                <c:pt idx="0">
                  <c:v>0.1837037037037037</c:v>
                </c:pt>
                <c:pt idx="1">
                  <c:v>0.42577030812324923</c:v>
                </c:pt>
                <c:pt idx="2">
                  <c:v>0.35000000000000003</c:v>
                </c:pt>
                <c:pt idx="3">
                  <c:v>0.14629186602870811</c:v>
                </c:pt>
                <c:pt idx="4">
                  <c:v>5.7291666666666664E-2</c:v>
                </c:pt>
                <c:pt idx="5">
                  <c:v>0.19570494864612509</c:v>
                </c:pt>
                <c:pt idx="6">
                  <c:v>0.38888888888888884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13120"/>
        <c:axId val="78314816"/>
      </c:barChart>
      <c:catAx>
        <c:axId val="4461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78314816"/>
        <c:crosses val="autoZero"/>
        <c:auto val="1"/>
        <c:lblAlgn val="ctr"/>
        <c:lblOffset val="100"/>
        <c:noMultiLvlLbl val="0"/>
      </c:catAx>
      <c:valAx>
        <c:axId val="78314816"/>
        <c:scaling>
          <c:orientation val="minMax"/>
        </c:scaling>
        <c:delete val="0"/>
        <c:axPos val="l"/>
        <c:majorGridlines/>
        <c:numFmt formatCode="####.0000" sourceLinked="1"/>
        <c:majorTickMark val="out"/>
        <c:minorTickMark val="none"/>
        <c:tickLblPos val="nextTo"/>
        <c:crossAx val="446131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'[SPREMEMBE FIRM, MATI_NIH _TEVILK_a10.xlsx]Sifriranje'!$H$1502</c:f>
              <c:strCache>
                <c:ptCount val="1"/>
                <c:pt idx="0">
                  <c:v>Restructuring</c:v>
                </c:pt>
              </c:strCache>
            </c:strRef>
          </c:tx>
          <c:invertIfNegative val="0"/>
          <c:cat>
            <c:numRef>
              <c:f>'[SPREMEMBE FIRM, MATI_NIH _TEVILK_a10.xlsx]Sifriranje'!$I$1500:$AA$1500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'[SPREMEMBE FIRM, MATI_NIH _TEVILK_a10.xlsx]Sifriranje'!$I$1502:$AA$1502</c:f>
              <c:numCache>
                <c:formatCode>0.00%</c:formatCode>
                <c:ptCount val="19"/>
                <c:pt idx="0">
                  <c:v>7.4123989218328841E-3</c:v>
                </c:pt>
                <c:pt idx="1">
                  <c:v>8.0862533692722376E-3</c:v>
                </c:pt>
                <c:pt idx="2">
                  <c:v>1.4824797843665768E-2</c:v>
                </c:pt>
                <c:pt idx="3">
                  <c:v>2.2237196765498651E-2</c:v>
                </c:pt>
                <c:pt idx="4">
                  <c:v>2.8975741239892182E-2</c:v>
                </c:pt>
                <c:pt idx="5">
                  <c:v>3.3018867924528301E-2</c:v>
                </c:pt>
                <c:pt idx="6">
                  <c:v>5.2560646900269542E-2</c:v>
                </c:pt>
                <c:pt idx="7">
                  <c:v>6.8733153638814021E-2</c:v>
                </c:pt>
                <c:pt idx="8">
                  <c:v>7.8167115902964962E-2</c:v>
                </c:pt>
                <c:pt idx="9">
                  <c:v>8.8274932614555254E-2</c:v>
                </c:pt>
                <c:pt idx="10">
                  <c:v>0.10309973045822103</c:v>
                </c:pt>
                <c:pt idx="11">
                  <c:v>0.11185983827493262</c:v>
                </c:pt>
                <c:pt idx="12">
                  <c:v>0.12601078167115903</c:v>
                </c:pt>
                <c:pt idx="13">
                  <c:v>0.14150943396226415</c:v>
                </c:pt>
                <c:pt idx="14">
                  <c:v>0.14959568733153639</c:v>
                </c:pt>
                <c:pt idx="15">
                  <c:v>0.15229110512129379</c:v>
                </c:pt>
                <c:pt idx="16">
                  <c:v>0.16037735849056603</c:v>
                </c:pt>
                <c:pt idx="17">
                  <c:v>0.16711590296495957</c:v>
                </c:pt>
                <c:pt idx="18">
                  <c:v>0.17183288409703504</c:v>
                </c:pt>
              </c:numCache>
            </c:numRef>
          </c:val>
        </c:ser>
        <c:ser>
          <c:idx val="2"/>
          <c:order val="1"/>
          <c:tx>
            <c:strRef>
              <c:f>'[SPREMEMBE FIRM, MATI_NIH _TEVILK_a10.xlsx]Sifriranje'!$H$1503</c:f>
              <c:strCache>
                <c:ptCount val="1"/>
                <c:pt idx="0">
                  <c:v>Bancrupcy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'[SPREMEMBE FIRM, MATI_NIH _TEVILK_a10.xlsx]Sifriranje'!$I$1500:$AA$1500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'[SPREMEMBE FIRM, MATI_NIH _TEVILK_a10.xlsx]Sifriranje'!$I$1503:$AA$1503</c:f>
              <c:numCache>
                <c:formatCode>0.00%</c:formatCode>
                <c:ptCount val="19"/>
                <c:pt idx="0">
                  <c:v>7.4123989218328841E-3</c:v>
                </c:pt>
                <c:pt idx="1">
                  <c:v>8.0862533692722376E-3</c:v>
                </c:pt>
                <c:pt idx="2">
                  <c:v>1.4824797843665768E-2</c:v>
                </c:pt>
                <c:pt idx="3">
                  <c:v>2.2911051212938006E-2</c:v>
                </c:pt>
                <c:pt idx="4">
                  <c:v>2.9649595687331536E-2</c:v>
                </c:pt>
                <c:pt idx="5">
                  <c:v>3.2345013477088951E-2</c:v>
                </c:pt>
                <c:pt idx="6">
                  <c:v>5.1886792452830191E-2</c:v>
                </c:pt>
                <c:pt idx="7">
                  <c:v>6.805929919137467E-2</c:v>
                </c:pt>
                <c:pt idx="8">
                  <c:v>7.7493261455525611E-2</c:v>
                </c:pt>
                <c:pt idx="9">
                  <c:v>8.7601078167115903E-2</c:v>
                </c:pt>
                <c:pt idx="10">
                  <c:v>0.10242587601078167</c:v>
                </c:pt>
                <c:pt idx="11">
                  <c:v>0.11118598382749326</c:v>
                </c:pt>
                <c:pt idx="12">
                  <c:v>0.12466307277628032</c:v>
                </c:pt>
                <c:pt idx="13">
                  <c:v>0.14016172506738545</c:v>
                </c:pt>
                <c:pt idx="14">
                  <c:v>0.14824797843665768</c:v>
                </c:pt>
                <c:pt idx="15">
                  <c:v>0.15094339622641509</c:v>
                </c:pt>
                <c:pt idx="16">
                  <c:v>0.15902964959568733</c:v>
                </c:pt>
                <c:pt idx="17">
                  <c:v>0.16576819407008087</c:v>
                </c:pt>
                <c:pt idx="18">
                  <c:v>0.17048517520215634</c:v>
                </c:pt>
              </c:numCache>
            </c:numRef>
          </c:val>
        </c:ser>
        <c:ser>
          <c:idx val="3"/>
          <c:order val="2"/>
          <c:tx>
            <c:strRef>
              <c:f>'[SPREMEMBE FIRM, MATI_NIH _TEVILK_a10.xlsx]Sifriranje'!$H$1504</c:f>
              <c:strCache>
                <c:ptCount val="1"/>
                <c:pt idx="0">
                  <c:v>Restructuring after bancrupcy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'[SPREMEMBE FIRM, MATI_NIH _TEVILK_a10.xlsx]Sifriranje'!$I$1500:$AA$1500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'[SPREMEMBE FIRM, MATI_NIH _TEVILK_a10.xlsx]Sifriranje'!$I$1504:$AA$1504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6.7385444743935314E-4</c:v>
                </c:pt>
                <c:pt idx="3">
                  <c:v>1.3477088948787063E-3</c:v>
                </c:pt>
                <c:pt idx="4">
                  <c:v>1.3477088948787063E-3</c:v>
                </c:pt>
                <c:pt idx="5">
                  <c:v>3.3692722371967657E-3</c:v>
                </c:pt>
                <c:pt idx="6">
                  <c:v>3.3692722371967657E-3</c:v>
                </c:pt>
                <c:pt idx="7">
                  <c:v>4.0431266846361188E-3</c:v>
                </c:pt>
                <c:pt idx="8">
                  <c:v>4.7169811320754715E-3</c:v>
                </c:pt>
                <c:pt idx="9">
                  <c:v>5.3908355795148251E-3</c:v>
                </c:pt>
                <c:pt idx="10">
                  <c:v>7.4123989218328841E-3</c:v>
                </c:pt>
                <c:pt idx="11">
                  <c:v>9.433962264150943E-3</c:v>
                </c:pt>
                <c:pt idx="12">
                  <c:v>1.1455525606469003E-2</c:v>
                </c:pt>
                <c:pt idx="13">
                  <c:v>1.078167115902965E-2</c:v>
                </c:pt>
                <c:pt idx="14">
                  <c:v>1.4824797843665768E-2</c:v>
                </c:pt>
                <c:pt idx="15">
                  <c:v>1.4824797843665768E-2</c:v>
                </c:pt>
                <c:pt idx="16">
                  <c:v>1.5498652291105121E-2</c:v>
                </c:pt>
                <c:pt idx="17">
                  <c:v>1.5498652291105121E-2</c:v>
                </c:pt>
                <c:pt idx="18">
                  <c:v>1.4824797843665768E-2</c:v>
                </c:pt>
              </c:numCache>
            </c:numRef>
          </c:val>
        </c:ser>
        <c:ser>
          <c:idx val="4"/>
          <c:order val="3"/>
          <c:tx>
            <c:strRef>
              <c:f>'[SPREMEMBE FIRM, MATI_NIH _TEVILK_a10.xlsx]Sifriranje'!$H$1505</c:f>
              <c:strCache>
                <c:ptCount val="1"/>
                <c:pt idx="0">
                  <c:v>No information available</c:v>
                </c:pt>
              </c:strCache>
            </c:strRef>
          </c:tx>
          <c:invertIfNegative val="0"/>
          <c:dPt>
            <c:idx val="18"/>
            <c:invertIfNegative val="0"/>
            <c:bubble3D val="0"/>
            <c:spPr>
              <a:solidFill>
                <a:schemeClr val="tx1"/>
              </a:solidFill>
            </c:spPr>
          </c:dPt>
          <c:cat>
            <c:numRef>
              <c:f>'[SPREMEMBE FIRM, MATI_NIH _TEVILK_a10.xlsx]Sifriranje'!$I$1500:$AA$1500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'[SPREMEMBE FIRM, MATI_NIH _TEVILK_a10.xlsx]Sifriranje'!$I$1505:$AA$1505</c:f>
              <c:numCache>
                <c:formatCode>0.00%</c:formatCode>
                <c:ptCount val="19"/>
                <c:pt idx="0">
                  <c:v>2.6954177897574125E-2</c:v>
                </c:pt>
                <c:pt idx="1">
                  <c:v>2.9649595687331536E-2</c:v>
                </c:pt>
                <c:pt idx="2">
                  <c:v>3.1671159029649593E-2</c:v>
                </c:pt>
                <c:pt idx="3">
                  <c:v>3.5714285714285712E-2</c:v>
                </c:pt>
                <c:pt idx="4">
                  <c:v>4.1778975741239892E-2</c:v>
                </c:pt>
                <c:pt idx="5">
                  <c:v>5.2560646900269542E-2</c:v>
                </c:pt>
                <c:pt idx="6">
                  <c:v>5.5256064690026953E-2</c:v>
                </c:pt>
                <c:pt idx="7">
                  <c:v>5.0539083557951482E-2</c:v>
                </c:pt>
                <c:pt idx="8">
                  <c:v>5.3908355795148251E-2</c:v>
                </c:pt>
                <c:pt idx="9">
                  <c:v>5.4582210242587602E-2</c:v>
                </c:pt>
                <c:pt idx="10">
                  <c:v>5.7951482479784364E-2</c:v>
                </c:pt>
                <c:pt idx="11">
                  <c:v>6.8733153638814021E-2</c:v>
                </c:pt>
                <c:pt idx="12">
                  <c:v>6.805929919137467E-2</c:v>
                </c:pt>
                <c:pt idx="13">
                  <c:v>6.401617250673855E-2</c:v>
                </c:pt>
                <c:pt idx="14">
                  <c:v>6.7385444743935305E-2</c:v>
                </c:pt>
                <c:pt idx="15">
                  <c:v>7.8840970350404313E-2</c:v>
                </c:pt>
                <c:pt idx="16">
                  <c:v>8.6927223719676552E-2</c:v>
                </c:pt>
                <c:pt idx="17">
                  <c:v>0.10646900269541779</c:v>
                </c:pt>
                <c:pt idx="18">
                  <c:v>0.12668463611859837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9528704"/>
        <c:axId val="42363712"/>
      </c:barChart>
      <c:catAx>
        <c:axId val="25952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363712"/>
        <c:crosses val="autoZero"/>
        <c:auto val="1"/>
        <c:lblAlgn val="ctr"/>
        <c:lblOffset val="100"/>
        <c:noMultiLvlLbl val="0"/>
      </c:catAx>
      <c:valAx>
        <c:axId val="423637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9528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Kapital</c:v>
          </c:tx>
          <c:marker>
            <c:symbol val="none"/>
          </c:marker>
          <c:cat>
            <c:numRef>
              <c:f>'Vse v evrih'!$I$1:$R$1</c:f>
              <c:numCache>
                <c:formatCode>General</c:formatCode>
                <c:ptCount val="10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2004</c:v>
                </c:pt>
              </c:numCache>
            </c:numRef>
          </c:cat>
          <c:val>
            <c:numRef>
              <c:f>'Vse v evrih'!$I$2:$R$2</c:f>
              <c:numCache>
                <c:formatCode>General</c:formatCode>
                <c:ptCount val="10"/>
                <c:pt idx="0">
                  <c:v>1534650716</c:v>
                </c:pt>
                <c:pt idx="1">
                  <c:v>1641183292</c:v>
                </c:pt>
                <c:pt idx="2">
                  <c:v>1723123831</c:v>
                </c:pt>
                <c:pt idx="3">
                  <c:v>1970299793</c:v>
                </c:pt>
                <c:pt idx="4">
                  <c:v>2155000709</c:v>
                </c:pt>
                <c:pt idx="5">
                  <c:v>2407100375</c:v>
                </c:pt>
                <c:pt idx="6">
                  <c:v>2667197259</c:v>
                </c:pt>
                <c:pt idx="7">
                  <c:v>2713169444</c:v>
                </c:pt>
                <c:pt idx="8">
                  <c:v>2832148760</c:v>
                </c:pt>
                <c:pt idx="9">
                  <c:v>2923737330</c:v>
                </c:pt>
              </c:numCache>
            </c:numRef>
          </c:val>
          <c:smooth val="0"/>
        </c:ser>
        <c:ser>
          <c:idx val="1"/>
          <c:order val="1"/>
          <c:tx>
            <c:v>Poslovni prihodki</c:v>
          </c:tx>
          <c:marker>
            <c:symbol val="none"/>
          </c:marker>
          <c:val>
            <c:numRef>
              <c:f>'Vse v evrih'!$I$4:$R$4</c:f>
              <c:numCache>
                <c:formatCode>General</c:formatCode>
                <c:ptCount val="10"/>
                <c:pt idx="0">
                  <c:v>1733533973</c:v>
                </c:pt>
                <c:pt idx="1">
                  <c:v>1958194348</c:v>
                </c:pt>
                <c:pt idx="2">
                  <c:v>2198860522</c:v>
                </c:pt>
                <c:pt idx="3">
                  <c:v>2493549318</c:v>
                </c:pt>
                <c:pt idx="4">
                  <c:v>2619794852</c:v>
                </c:pt>
                <c:pt idx="5">
                  <c:v>2870810527</c:v>
                </c:pt>
                <c:pt idx="6">
                  <c:v>3335892027</c:v>
                </c:pt>
                <c:pt idx="7">
                  <c:v>3679391216</c:v>
                </c:pt>
                <c:pt idx="8">
                  <c:v>3911588560</c:v>
                </c:pt>
                <c:pt idx="9">
                  <c:v>4339119186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649216"/>
        <c:axId val="78276288"/>
      </c:lineChart>
      <c:catAx>
        <c:axId val="264649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276288"/>
        <c:crosses val="autoZero"/>
        <c:auto val="1"/>
        <c:lblAlgn val="ctr"/>
        <c:lblOffset val="100"/>
        <c:noMultiLvlLbl val="0"/>
      </c:catAx>
      <c:valAx>
        <c:axId val="7827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46492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Kapital</c:v>
          </c:tx>
          <c:marker>
            <c:symbol val="none"/>
          </c:marker>
          <c:cat>
            <c:numRef>
              <c:f>'Vse v evrih'!$T$1:$Y$1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'Vse v evrih'!$T$2:$Y$2</c:f>
              <c:numCache>
                <c:formatCode>General</c:formatCode>
                <c:ptCount val="6"/>
                <c:pt idx="0">
                  <c:v>13358648172</c:v>
                </c:pt>
                <c:pt idx="1">
                  <c:v>12956702404</c:v>
                </c:pt>
                <c:pt idx="2">
                  <c:v>12704695159</c:v>
                </c:pt>
                <c:pt idx="3">
                  <c:v>11653121291</c:v>
                </c:pt>
                <c:pt idx="4">
                  <c:v>11664470199</c:v>
                </c:pt>
                <c:pt idx="5">
                  <c:v>11330591555</c:v>
                </c:pt>
              </c:numCache>
            </c:numRef>
          </c:val>
          <c:smooth val="0"/>
        </c:ser>
        <c:ser>
          <c:idx val="1"/>
          <c:order val="1"/>
          <c:tx>
            <c:v>Poslovni prihodki</c:v>
          </c:tx>
          <c:marker>
            <c:symbol val="none"/>
          </c:marker>
          <c:cat>
            <c:numRef>
              <c:f>'Vse v evrih'!$T$1:$Y$1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'Vse v evrih'!$T$4:$Y$4</c:f>
              <c:numCache>
                <c:formatCode>General</c:formatCode>
                <c:ptCount val="6"/>
                <c:pt idx="0">
                  <c:v>22784676258</c:v>
                </c:pt>
                <c:pt idx="1">
                  <c:v>24313400018</c:v>
                </c:pt>
                <c:pt idx="2">
                  <c:v>19564456236</c:v>
                </c:pt>
                <c:pt idx="3">
                  <c:v>19877960749</c:v>
                </c:pt>
                <c:pt idx="4">
                  <c:v>19947573993</c:v>
                </c:pt>
                <c:pt idx="5">
                  <c:v>19444413875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649728"/>
        <c:axId val="78279744"/>
      </c:lineChart>
      <c:catAx>
        <c:axId val="26464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279744"/>
        <c:crosses val="autoZero"/>
        <c:auto val="1"/>
        <c:lblAlgn val="ctr"/>
        <c:lblOffset val="100"/>
        <c:noMultiLvlLbl val="0"/>
      </c:catAx>
      <c:valAx>
        <c:axId val="7827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46497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Sheet3!$A$46:$A$64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Sheet3!$B$46:$B$64</c:f>
              <c:numCache>
                <c:formatCode>General</c:formatCode>
                <c:ptCount val="19"/>
                <c:pt idx="0">
                  <c:v>16366.9</c:v>
                </c:pt>
                <c:pt idx="1">
                  <c:v>21311.040000000001</c:v>
                </c:pt>
                <c:pt idx="2">
                  <c:v>24645.06</c:v>
                </c:pt>
                <c:pt idx="3">
                  <c:v>29963.81</c:v>
                </c:pt>
                <c:pt idx="4">
                  <c:v>33551.96</c:v>
                </c:pt>
                <c:pt idx="5">
                  <c:v>38111.72</c:v>
                </c:pt>
                <c:pt idx="6">
                  <c:v>43438.07</c:v>
                </c:pt>
                <c:pt idx="7">
                  <c:v>50908.78</c:v>
                </c:pt>
                <c:pt idx="8">
                  <c:v>64258.01</c:v>
                </c:pt>
                <c:pt idx="9">
                  <c:v>75215.47</c:v>
                </c:pt>
                <c:pt idx="10">
                  <c:v>93876.14</c:v>
                </c:pt>
                <c:pt idx="11">
                  <c:v>100104.9</c:v>
                </c:pt>
                <c:pt idx="12">
                  <c:v>109170.6</c:v>
                </c:pt>
                <c:pt idx="13">
                  <c:v>195289.2</c:v>
                </c:pt>
                <c:pt idx="14">
                  <c:v>218822.9</c:v>
                </c:pt>
                <c:pt idx="15">
                  <c:v>275043</c:v>
                </c:pt>
                <c:pt idx="16">
                  <c:v>171236.2</c:v>
                </c:pt>
                <c:pt idx="17">
                  <c:v>361639.1</c:v>
                </c:pt>
                <c:pt idx="18">
                  <c:v>243350.1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714944"/>
        <c:axId val="185033280"/>
      </c:lineChart>
      <c:catAx>
        <c:axId val="7771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5033280"/>
        <c:crosses val="autoZero"/>
        <c:auto val="1"/>
        <c:lblAlgn val="ctr"/>
        <c:lblOffset val="100"/>
        <c:noMultiLvlLbl val="0"/>
      </c:catAx>
      <c:valAx>
        <c:axId val="185033280"/>
        <c:scaling>
          <c:orientation val="minMax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77714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095970366436258E-2"/>
          <c:y val="3.4081341640943529E-2"/>
          <c:w val="0.89023282648148716"/>
          <c:h val="0.79734898720336045"/>
        </c:manualLayout>
      </c:layout>
      <c:lineChart>
        <c:grouping val="standard"/>
        <c:varyColors val="0"/>
        <c:ser>
          <c:idx val="0"/>
          <c:order val="0"/>
          <c:tx>
            <c:v>Število zaposlenih na podjetje</c:v>
          </c:tx>
          <c:marker>
            <c:symbol val="none"/>
          </c:marker>
          <c:cat>
            <c:numRef>
              <c:f>'Vse v evrih'!$I$1:$Y$1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2004</c:v>
                </c:pt>
                <c:pt idx="10">
                  <c:v>2005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'Vse v evrih'!$I$7:$Y$7</c:f>
              <c:numCache>
                <c:formatCode>General</c:formatCode>
                <c:ptCount val="17"/>
                <c:pt idx="0">
                  <c:v>182.45010924981793</c:v>
                </c:pt>
                <c:pt idx="1">
                  <c:v>177.80802919708029</c:v>
                </c:pt>
                <c:pt idx="2">
                  <c:v>176.94072948328267</c:v>
                </c:pt>
                <c:pt idx="3">
                  <c:v>184.62584459459458</c:v>
                </c:pt>
                <c:pt idx="4">
                  <c:v>175.22911497105045</c:v>
                </c:pt>
                <c:pt idx="5">
                  <c:v>173.88842631140716</c:v>
                </c:pt>
                <c:pt idx="6">
                  <c:v>166.61731391585761</c:v>
                </c:pt>
                <c:pt idx="7">
                  <c:v>162.69951140065146</c:v>
                </c:pt>
                <c:pt idx="8">
                  <c:v>158.21909618573801</c:v>
                </c:pt>
                <c:pt idx="9">
                  <c:v>151.606783831283</c:v>
                </c:pt>
                <c:pt idx="10">
                  <c:v>153.77531564501399</c:v>
                </c:pt>
                <c:pt idx="11">
                  <c:v>151.03015429122499</c:v>
                </c:pt>
                <c:pt idx="12">
                  <c:v>150.96843907351499</c:v>
                </c:pt>
                <c:pt idx="13">
                  <c:v>137.74729813664601</c:v>
                </c:pt>
                <c:pt idx="14">
                  <c:v>131.44500541711801</c:v>
                </c:pt>
                <c:pt idx="15">
                  <c:v>127.90248574686436</c:v>
                </c:pt>
                <c:pt idx="16">
                  <c:v>125.20410287081346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395136"/>
        <c:axId val="78282752"/>
      </c:lineChart>
      <c:catAx>
        <c:axId val="27439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282752"/>
        <c:crosses val="autoZero"/>
        <c:auto val="1"/>
        <c:lblAlgn val="ctr"/>
        <c:lblOffset val="100"/>
        <c:noMultiLvlLbl val="0"/>
      </c:catAx>
      <c:valAx>
        <c:axId val="78282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4395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Število zaposlenih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'Vse v evrih'!$I$1:$Y$1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2004</c:v>
                </c:pt>
                <c:pt idx="10">
                  <c:v>2005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'Vse v evrih'!$I$6:$Y$6</c:f>
              <c:numCache>
                <c:formatCode>General</c:formatCode>
                <c:ptCount val="17"/>
                <c:pt idx="0">
                  <c:v>250504</c:v>
                </c:pt>
                <c:pt idx="1">
                  <c:v>243597</c:v>
                </c:pt>
                <c:pt idx="2">
                  <c:v>232854</c:v>
                </c:pt>
                <c:pt idx="3">
                  <c:v>218597</c:v>
                </c:pt>
                <c:pt idx="4">
                  <c:v>211852</c:v>
                </c:pt>
                <c:pt idx="5">
                  <c:v>208840</c:v>
                </c:pt>
                <c:pt idx="6">
                  <c:v>205939</c:v>
                </c:pt>
                <c:pt idx="7">
                  <c:v>199795</c:v>
                </c:pt>
                <c:pt idx="8">
                  <c:v>190812.23</c:v>
                </c:pt>
                <c:pt idx="9">
                  <c:v>172528.52</c:v>
                </c:pt>
                <c:pt idx="10">
                  <c:v>168076.42</c:v>
                </c:pt>
                <c:pt idx="11">
                  <c:v>156618.26999999999</c:v>
                </c:pt>
                <c:pt idx="12">
                  <c:v>149911.66</c:v>
                </c:pt>
                <c:pt idx="13">
                  <c:v>133063.89000000001</c:v>
                </c:pt>
                <c:pt idx="14">
                  <c:v>121323.74</c:v>
                </c:pt>
                <c:pt idx="15">
                  <c:v>112170.48000000004</c:v>
                </c:pt>
                <c:pt idx="16">
                  <c:v>104670.63000000005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395648"/>
        <c:axId val="78284480"/>
      </c:lineChart>
      <c:catAx>
        <c:axId val="27439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284480"/>
        <c:crosses val="autoZero"/>
        <c:auto val="1"/>
        <c:lblAlgn val="ctr"/>
        <c:lblOffset val="100"/>
        <c:noMultiLvlLbl val="0"/>
      </c:catAx>
      <c:valAx>
        <c:axId val="7828448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274395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Sheet2!$B$1</c:f>
              <c:strCache>
                <c:ptCount val="1"/>
                <c:pt idx="0">
                  <c:v>Privatizirana podjetja</c:v>
                </c:pt>
              </c:strCache>
            </c:strRef>
          </c:tx>
          <c:invertIfNegative val="0"/>
          <c:cat>
            <c:numRef>
              <c:f>Sheet2!$A$2:$A$18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Sheet2!$B$2:$B$18</c:f>
              <c:numCache>
                <c:formatCode>General</c:formatCode>
                <c:ptCount val="17"/>
                <c:pt idx="0">
                  <c:v>5.1315789000000001</c:v>
                </c:pt>
                <c:pt idx="1">
                  <c:v>5.5853659000000002</c:v>
                </c:pt>
                <c:pt idx="2">
                  <c:v>5.6976744000000004</c:v>
                </c:pt>
                <c:pt idx="3">
                  <c:v>5.8333332999999996</c:v>
                </c:pt>
                <c:pt idx="4">
                  <c:v>5.8235294</c:v>
                </c:pt>
                <c:pt idx="5">
                  <c:v>6.0545454999999997</c:v>
                </c:pt>
                <c:pt idx="6">
                  <c:v>5.6206896999999998</c:v>
                </c:pt>
                <c:pt idx="7">
                  <c:v>5.4354839000000004</c:v>
                </c:pt>
                <c:pt idx="8">
                  <c:v>5.0923077000000001</c:v>
                </c:pt>
                <c:pt idx="9">
                  <c:v>5.1029412000000001</c:v>
                </c:pt>
                <c:pt idx="10">
                  <c:v>5.2</c:v>
                </c:pt>
                <c:pt idx="11">
                  <c:v>5.1917808000000001</c:v>
                </c:pt>
                <c:pt idx="12">
                  <c:v>4.88</c:v>
                </c:pt>
                <c:pt idx="13">
                  <c:v>4.6266667000000004</c:v>
                </c:pt>
                <c:pt idx="14">
                  <c:v>4.6621622</c:v>
                </c:pt>
                <c:pt idx="15">
                  <c:v>4.68</c:v>
                </c:pt>
                <c:pt idx="16">
                  <c:v>4.4788731999999998</c:v>
                </c:pt>
              </c:numCache>
            </c:numRef>
          </c:val>
        </c:ser>
        <c:ser>
          <c:idx val="2"/>
          <c:order val="1"/>
          <c:tx>
            <c:strRef>
              <c:f>Sheet2!$C$1</c:f>
              <c:strCache>
                <c:ptCount val="1"/>
                <c:pt idx="0">
                  <c:v>Vsa podjetja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Sheet2!$A$2:$A$18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Sheet2!$C$2:$C$18</c:f>
              <c:numCache>
                <c:formatCode>General</c:formatCode>
                <c:ptCount val="17"/>
                <c:pt idx="0">
                  <c:v>5.8455285000000003</c:v>
                </c:pt>
                <c:pt idx="1">
                  <c:v>5.9605262999999997</c:v>
                </c:pt>
                <c:pt idx="2">
                  <c:v>6.0320513</c:v>
                </c:pt>
                <c:pt idx="3">
                  <c:v>6.0700637000000004</c:v>
                </c:pt>
                <c:pt idx="4">
                  <c:v>5.9240506000000002</c:v>
                </c:pt>
                <c:pt idx="5">
                  <c:v>5.6898733999999997</c:v>
                </c:pt>
                <c:pt idx="6">
                  <c:v>5.5668790000000001</c:v>
                </c:pt>
                <c:pt idx="7">
                  <c:v>5.4331209999999999</c:v>
                </c:pt>
                <c:pt idx="8">
                  <c:v>5.3184712999999997</c:v>
                </c:pt>
                <c:pt idx="9">
                  <c:v>5.2738854000000002</c:v>
                </c:pt>
                <c:pt idx="10">
                  <c:v>5.1592357</c:v>
                </c:pt>
                <c:pt idx="11">
                  <c:v>5.0828024999999997</c:v>
                </c:pt>
                <c:pt idx="12">
                  <c:v>4.7820513</c:v>
                </c:pt>
                <c:pt idx="13">
                  <c:v>4.7449664</c:v>
                </c:pt>
                <c:pt idx="14">
                  <c:v>4.7172413999999998</c:v>
                </c:pt>
                <c:pt idx="15">
                  <c:v>4.7826086999999999</c:v>
                </c:pt>
                <c:pt idx="16">
                  <c:v>4.7175573000000002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358464"/>
        <c:axId val="78288512"/>
      </c:barChart>
      <c:catAx>
        <c:axId val="33535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288512"/>
        <c:crosses val="autoZero"/>
        <c:auto val="1"/>
        <c:lblAlgn val="ctr"/>
        <c:lblOffset val="100"/>
        <c:noMultiLvlLbl val="0"/>
      </c:catAx>
      <c:valAx>
        <c:axId val="78288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3584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Sheet3!$B$2</c:f>
              <c:strCache>
                <c:ptCount val="1"/>
                <c:pt idx="0">
                  <c:v>Privatizirana podjetja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Sheet3!$A$3:$A$19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Sheet3!$B$3:$B$19</c:f>
              <c:numCache>
                <c:formatCode>General</c:formatCode>
                <c:ptCount val="17"/>
                <c:pt idx="0">
                  <c:v>17.078946999999999</c:v>
                </c:pt>
                <c:pt idx="1">
                  <c:v>14.536585000000001</c:v>
                </c:pt>
                <c:pt idx="2">
                  <c:v>12.255814000000001</c:v>
                </c:pt>
                <c:pt idx="3">
                  <c:v>11.583333</c:v>
                </c:pt>
                <c:pt idx="4">
                  <c:v>13.333333</c:v>
                </c:pt>
                <c:pt idx="5">
                  <c:v>14.927273</c:v>
                </c:pt>
                <c:pt idx="6">
                  <c:v>14.137931</c:v>
                </c:pt>
                <c:pt idx="7">
                  <c:v>16.112902999999999</c:v>
                </c:pt>
                <c:pt idx="8">
                  <c:v>18.292307999999998</c:v>
                </c:pt>
                <c:pt idx="9">
                  <c:v>18.058824000000001</c:v>
                </c:pt>
                <c:pt idx="10">
                  <c:v>15.428571</c:v>
                </c:pt>
                <c:pt idx="11">
                  <c:v>15.383562</c:v>
                </c:pt>
                <c:pt idx="12">
                  <c:v>16.053332999999999</c:v>
                </c:pt>
                <c:pt idx="13">
                  <c:v>17.866667</c:v>
                </c:pt>
                <c:pt idx="14">
                  <c:v>17.743243</c:v>
                </c:pt>
                <c:pt idx="15">
                  <c:v>19.373332999999999</c:v>
                </c:pt>
                <c:pt idx="16">
                  <c:v>16.633803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Vsa podjetja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Sheet3!$A$3:$A$19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Sheet3!$C$3:$C$19</c:f>
              <c:numCache>
                <c:formatCode>General</c:formatCode>
                <c:ptCount val="17"/>
                <c:pt idx="0">
                  <c:v>23.430893999999999</c:v>
                </c:pt>
                <c:pt idx="1">
                  <c:v>21.526316000000001</c:v>
                </c:pt>
                <c:pt idx="2">
                  <c:v>20.525641</c:v>
                </c:pt>
                <c:pt idx="3">
                  <c:v>21.878981</c:v>
                </c:pt>
                <c:pt idx="4">
                  <c:v>23.354430000000001</c:v>
                </c:pt>
                <c:pt idx="5">
                  <c:v>22.917722000000001</c:v>
                </c:pt>
                <c:pt idx="6">
                  <c:v>21.974522</c:v>
                </c:pt>
                <c:pt idx="7">
                  <c:v>20.401274000000001</c:v>
                </c:pt>
                <c:pt idx="8">
                  <c:v>20.796178000000001</c:v>
                </c:pt>
                <c:pt idx="9">
                  <c:v>20.305731999999999</c:v>
                </c:pt>
                <c:pt idx="10">
                  <c:v>20.222930000000002</c:v>
                </c:pt>
                <c:pt idx="11">
                  <c:v>20.286624</c:v>
                </c:pt>
                <c:pt idx="12">
                  <c:v>18.333333</c:v>
                </c:pt>
                <c:pt idx="13">
                  <c:v>17.516779</c:v>
                </c:pt>
                <c:pt idx="14">
                  <c:v>18.820689999999999</c:v>
                </c:pt>
                <c:pt idx="15">
                  <c:v>19.456522</c:v>
                </c:pt>
                <c:pt idx="16">
                  <c:v>21.061069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358976"/>
        <c:axId val="78290240"/>
      </c:barChart>
      <c:catAx>
        <c:axId val="33535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290240"/>
        <c:crosses val="autoZero"/>
        <c:auto val="1"/>
        <c:lblAlgn val="ctr"/>
        <c:lblOffset val="100"/>
        <c:noMultiLvlLbl val="0"/>
      </c:catAx>
      <c:valAx>
        <c:axId val="7829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3589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DE14B73B-0BB9-4256-9876-97C0136E71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86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C5C621F0-3B61-4A85-9F95-8E4BE5E572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05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5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8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8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3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09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25%</a:t>
            </a:r>
            <a:r>
              <a:rPr lang="sl-SI" baseline="0" dirty="0" smtClean="0"/>
              <a:t> vseh podjetij se je odločilo za notranji odkup (Žnidaršič Kranjc, 1998)</a:t>
            </a:r>
          </a:p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Lastninsko preoblikovanje je s pridobitvijo drugega soglasja (za vpis v register gospodarskih družb) do leta 1999 končalo 1381 podjetij, 141 podjetij je bilo prenesenih na Slovensko razvojno družbo, v 82 podjetjih pa  je bil uveden stečajni ali likvidacijski postopek.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54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Naša podatkovna baza vsebuje podatke o lastninskem preoblikovanju 1194 podjetij, pri čemer za 42 podjetij manjka načrt lastninskega preoblikovanja podjetij. 51 podjetij se je lastninilo po Zakonu o gospodarskih javnih službah (GJS). 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54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Spremenjeno.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90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Celotni kapital otvoritvene bilance podjetij naše podatkovne baze znaša 598,184 milijarde tolarjev, družbeni kapital pa 423,519 milijarde tolarjev. Ta podjetja so v letu 1991 zaposlovala skupaj 237.186 (povprečno število zaposlenih je znašalo 212 zaposlenih), leta 1992 pa 198.908 zaposlenih (176 v povprečju na podjetje). 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98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22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08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295400"/>
            <a:ext cx="6705600" cy="1143000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438400"/>
            <a:ext cx="6705600" cy="4191000"/>
          </a:xfrm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29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F1975-F367-450E-A52C-F4861AA44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18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43750" y="152400"/>
            <a:ext cx="1847850" cy="60960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600200" y="152400"/>
            <a:ext cx="5391150" cy="60960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DDF1A-08AD-466B-9406-CD25A175C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50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295400"/>
            <a:ext cx="6705600" cy="1143000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438400"/>
            <a:ext cx="6705600" cy="4191000"/>
          </a:xfrm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7408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FD8D2-B4BC-46A1-8D31-F75DC3144F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02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B6678-90CC-41D8-85BE-708B10CEF6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23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3721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69C7-1F77-4FB2-B1A1-3ACB81D9AD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430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CBA4A-8FEA-4231-8B68-578868E6C7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74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3594-B4A5-4693-922F-9B5C811583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98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6960-360E-463F-B576-59621CF209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91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34F10-B12B-476F-B0E7-6411B3DB11B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15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FD8D2-B4BC-46A1-8D31-F75DC3144F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55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B649-DB4A-4D3B-BFCB-3AF5C7377C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301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F1975-F367-450E-A52C-F4861AA44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25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43750" y="152400"/>
            <a:ext cx="1847850" cy="60960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600200" y="152400"/>
            <a:ext cx="5391150" cy="60960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DDF1A-08AD-466B-9406-CD25A175C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0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B6678-90CC-41D8-85BE-708B10CEF6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3721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69C7-1F77-4FB2-B1A1-3ACB81D9AD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7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CBA4A-8FEA-4231-8B68-578868E6C7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7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3594-B4A5-4693-922F-9B5C811583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6960-360E-463F-B576-59621CF209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34F10-B12B-476F-B0E7-6411B3DB11B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B649-DB4A-4D3B-BFCB-3AF5C7377C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80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52400"/>
            <a:ext cx="73914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391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C8D139AF-E62C-41A8-9400-426CFD155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4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52400"/>
            <a:ext cx="73914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391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C8D139AF-E62C-41A8-9400-426CFD155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1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45850" y="1484784"/>
            <a:ext cx="6705600" cy="170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9pPr>
          </a:lstStyle>
          <a:p>
            <a:pPr algn="ctr"/>
            <a:endParaRPr lang="sl-SI" sz="1800" dirty="0" smtClean="0">
              <a:latin typeface="Corbel"/>
              <a:cs typeface="Corbel"/>
            </a:endParaRPr>
          </a:p>
          <a:p>
            <a:pPr algn="ctr"/>
            <a:r>
              <a:rPr lang="sl-SI" sz="3200" dirty="0" smtClean="0">
                <a:latin typeface="Avenir Next Regular"/>
                <a:cs typeface="Avenir Next Regular"/>
              </a:rPr>
              <a:t>PROCES LASTNINSKEGA PREOBLIKOVANJA  V SLOVENIJI IN RAZVOJ KORUPTIVNIH POSLOVNIH PRAKS</a:t>
            </a:r>
          </a:p>
          <a:p>
            <a:pPr algn="ctr"/>
            <a:endParaRPr lang="sl-SI" sz="3200" dirty="0" smtClean="0">
              <a:latin typeface="Avenir Next Regular"/>
              <a:cs typeface="Avenir Next Regular"/>
            </a:endParaRPr>
          </a:p>
          <a:p>
            <a:pPr algn="ctr"/>
            <a:endParaRPr lang="sl-SI" sz="1800" dirty="0">
              <a:latin typeface="Avenir Next Regular"/>
              <a:cs typeface="Avenir Next Regula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39952" y="4455973"/>
            <a:ext cx="2953116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solidFill>
                  <a:schemeClr val="bg1"/>
                </a:solidFill>
                <a:latin typeface="Avenir Next Regular"/>
              </a:rPr>
              <a:t>Polona Domadenik</a:t>
            </a:r>
          </a:p>
          <a:p>
            <a:endParaRPr lang="sl-SI" dirty="0">
              <a:solidFill>
                <a:schemeClr val="bg1"/>
              </a:solidFill>
              <a:latin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0050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84735"/>
            <a:ext cx="7482612" cy="360040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Velikost in sestava nadzornih svetov (2) 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287283" y="3861048"/>
            <a:ext cx="1404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0" dirty="0" smtClean="0">
                <a:latin typeface="Avenir Next Regular"/>
              </a:rPr>
              <a:t>Delež nadzornikov s političnimi povezavami (v%)</a:t>
            </a:r>
            <a:endParaRPr lang="sl-SI" sz="1600" b="0" dirty="0">
              <a:latin typeface="Avenir Next Regular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570614"/>
              </p:ext>
            </p:extLst>
          </p:nvPr>
        </p:nvGraphicFramePr>
        <p:xfrm>
          <a:off x="2195736" y="1019637"/>
          <a:ext cx="619268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7283" y="1338258"/>
            <a:ext cx="1513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0" dirty="0" smtClean="0">
                <a:latin typeface="Avenir Next Regular"/>
              </a:rPr>
              <a:t>Delež tujih nadzornikov (v%)</a:t>
            </a:r>
            <a:endParaRPr lang="sl-SI" sz="1600" b="0" dirty="0">
              <a:latin typeface="Avenir Next Regular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771149"/>
              </p:ext>
            </p:extLst>
          </p:nvPr>
        </p:nvGraphicFramePr>
        <p:xfrm>
          <a:off x="2123728" y="3429000"/>
          <a:ext cx="622554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871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84735"/>
            <a:ext cx="7482612" cy="360040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Velikost in sestava nadzornih svetov (3) 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262062"/>
              </p:ext>
            </p:extLst>
          </p:nvPr>
        </p:nvGraphicFramePr>
        <p:xfrm>
          <a:off x="611560" y="1338258"/>
          <a:ext cx="8280920" cy="432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3419872" y="1484784"/>
            <a:ext cx="1080120" cy="86409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483768" y="1916832"/>
            <a:ext cx="936104" cy="727664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116632"/>
            <a:ext cx="3600400" cy="504056"/>
          </a:xfrm>
        </p:spPr>
        <p:txBody>
          <a:bodyPr/>
          <a:lstStyle/>
          <a:p>
            <a:r>
              <a:rPr lang="sl-SI" sz="240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Preliminarne ugotovitve</a:t>
            </a:r>
            <a:endParaRPr lang="sl-SI" sz="240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317" y="1268760"/>
            <a:ext cx="8020000" cy="2764904"/>
          </a:xfrm>
        </p:spPr>
        <p:txBody>
          <a:bodyPr/>
          <a:lstStyle/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/>
              <a:t>Model lastninjenja je ohranil posredno in neposredno vmešavanje države v delovanje podjetij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endParaRPr lang="sl-SI" dirty="0" smtClean="0"/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/>
              <a:t>Podjetja z večjim deležem državnih nadzornikov poslujejo slabše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endParaRPr lang="sl-SI" dirty="0"/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/>
              <a:t>Nujno je potrebno pritegniti tuj kapital (vloga prenosa znanja, tehnologije in učinki prelivanja)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endParaRPr lang="sl-SI" dirty="0" smtClean="0"/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/>
              <a:t>Pomembna vloga državnih pomoči: med vsemi podjetji in tistimi, ki imajo politične povezave ni značilne razlike v velikosti pomoči na </a:t>
            </a:r>
            <a:r>
              <a:rPr lang="sl-SI" dirty="0" smtClean="0"/>
              <a:t>zaposlenega.</a:t>
            </a:r>
            <a:endParaRPr lang="sl-SI" dirty="0" smtClean="0"/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531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9846" y="260350"/>
            <a:ext cx="6003776" cy="756816"/>
          </a:xfrm>
        </p:spPr>
        <p:txBody>
          <a:bodyPr>
            <a:normAutofit/>
          </a:bodyPr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Motivacija raziskave*</a:t>
            </a:r>
            <a:endParaRPr lang="sl-SI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611560" y="112474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ounded Rectangle 5"/>
          <p:cNvSpPr/>
          <p:nvPr/>
        </p:nvSpPr>
        <p:spPr bwMode="auto">
          <a:xfrm>
            <a:off x="879376" y="1844824"/>
            <a:ext cx="2448272" cy="2808312"/>
          </a:xfrm>
          <a:prstGeom prst="roundRect">
            <a:avLst/>
          </a:prstGeom>
          <a:ln/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venir Next Regular"/>
                <a:cs typeface="Avenir Next Regular"/>
              </a:rPr>
              <a:t>Motivacija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venir Next Regular"/>
              <a:cs typeface="Avenir Next Regular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067944" y="1628800"/>
            <a:ext cx="4248472" cy="115212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sl-SI" sz="1600" b="0" dirty="0" smtClean="0"/>
          </a:p>
          <a:p>
            <a:pPr algn="ctr"/>
            <a:r>
              <a:rPr lang="sl-SI" sz="1600" b="0" dirty="0" smtClean="0"/>
              <a:t>Učinkovitost procesa lastninskega preoblikovanja slovenskih podjetij</a:t>
            </a:r>
            <a:endParaRPr lang="sl-SI" sz="1600" b="0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067944" y="3573016"/>
            <a:ext cx="4248472" cy="194421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sl-SI" sz="1600" dirty="0" smtClean="0">
                <a:solidFill>
                  <a:srgbClr val="C00000"/>
                </a:solidFill>
              </a:rPr>
              <a:t>Rezultati:</a:t>
            </a:r>
          </a:p>
          <a:p>
            <a:pPr marL="285750" lvl="0" indent="-285750" algn="ctr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sl-SI" sz="1600" b="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Nizka raven NTI</a:t>
            </a:r>
          </a:p>
          <a:p>
            <a:pPr marL="285750" lvl="0" indent="-285750" algn="ctr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sl-SI" sz="1600" b="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Počasno prestrukturiranje</a:t>
            </a:r>
          </a:p>
          <a:p>
            <a:pPr marL="285750" lvl="0" indent="-285750" algn="ctr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sl-SI" sz="1600" b="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Visok delež posrednega in neposrednega državnega lastništva</a:t>
            </a:r>
          </a:p>
          <a:p>
            <a:pPr marL="285750" lvl="0" indent="-285750" algn="ctr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sl-SI" sz="1600" b="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Upravljanje v podjetjih </a:t>
            </a:r>
            <a:endParaRPr lang="sl-SI" sz="1600" b="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361" y="6232243"/>
            <a:ext cx="6096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b="0" dirty="0" smtClean="0">
                <a:latin typeface="Avenir Next Regular"/>
              </a:rPr>
              <a:t>*Raziskava je bila izvedena na podlagi donacije </a:t>
            </a:r>
            <a:r>
              <a:rPr lang="sl-SI" sz="1400" b="0" dirty="0" err="1" smtClean="0">
                <a:latin typeface="Avenir Next Regular"/>
              </a:rPr>
              <a:t>British</a:t>
            </a:r>
            <a:r>
              <a:rPr lang="sl-SI" sz="1400" b="0" dirty="0" smtClean="0">
                <a:latin typeface="Avenir Next Regular"/>
              </a:rPr>
              <a:t> </a:t>
            </a:r>
            <a:r>
              <a:rPr lang="sl-SI" sz="1400" b="0" dirty="0" err="1" smtClean="0">
                <a:latin typeface="Avenir Next Regular"/>
              </a:rPr>
              <a:t>Embassy</a:t>
            </a:r>
            <a:r>
              <a:rPr lang="sl-SI" sz="1400" b="0" dirty="0" smtClean="0">
                <a:latin typeface="Avenir Next Regular"/>
              </a:rPr>
              <a:t>, Ljubljana.</a:t>
            </a:r>
            <a:endParaRPr lang="sl-SI" sz="1400" b="0" dirty="0">
              <a:latin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479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552282" cy="460102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Proces lastninskega preoblikovanja</a:t>
            </a:r>
            <a:endParaRPr lang="en-US" sz="240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196752"/>
            <a:ext cx="7391400" cy="4648200"/>
          </a:xfrm>
        </p:spPr>
        <p:txBody>
          <a:bodyPr/>
          <a:lstStyle/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Zakon o lastninskem preoblikovanju podjetij (1992): kombinacija decentralističnega pristopa in množične privatizacije po modelu: </a:t>
            </a:r>
            <a:r>
              <a:rPr lang="sl-SI" b="1" dirty="0" smtClean="0">
                <a:solidFill>
                  <a:srgbClr val="C00000"/>
                </a:solidFill>
                <a:latin typeface="Avenir Next Regular"/>
                <a:cs typeface="Avenir Next Regular"/>
              </a:rPr>
              <a:t>20 + 20 + 20 + 40</a:t>
            </a:r>
            <a:endParaRPr lang="sl-SI" sz="1800" b="1" i="1" dirty="0">
              <a:solidFill>
                <a:srgbClr val="C00000"/>
              </a:solidFill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Najpogostejši metodi: interna razdelitev in notranji odkup</a:t>
            </a:r>
            <a:endParaRPr lang="sl-SI" dirty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Prvo soglasje Agencije za prestrukturiranje in privatizacijo (1998) dobilo 1.436 podjetij, 114 podjetij </a:t>
            </a:r>
            <a:r>
              <a:rPr lang="sl-SI" dirty="0" err="1" smtClean="0">
                <a:latin typeface="Avenir Next Regular"/>
                <a:cs typeface="Avenir Next Regular"/>
              </a:rPr>
              <a:t>prenešenih</a:t>
            </a:r>
            <a:r>
              <a:rPr lang="sl-SI" dirty="0" smtClean="0">
                <a:latin typeface="Avenir Next Regular"/>
                <a:cs typeface="Avenir Next Regular"/>
              </a:rPr>
              <a:t> na Sklad za razvoj, 57 likvidiranih</a:t>
            </a:r>
            <a:endParaRPr lang="sl-SI" dirty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Drugo </a:t>
            </a:r>
            <a:r>
              <a:rPr lang="sl-SI" dirty="0">
                <a:latin typeface="Avenir Next Regular"/>
                <a:cs typeface="Avenir Next Regular"/>
              </a:rPr>
              <a:t>soglasje Agencije za prestrukturiranje in privatizacijo (</a:t>
            </a:r>
            <a:r>
              <a:rPr lang="sl-SI" dirty="0" smtClean="0">
                <a:latin typeface="Avenir Next Regular"/>
                <a:cs typeface="Avenir Next Regular"/>
              </a:rPr>
              <a:t>1999) </a:t>
            </a:r>
            <a:r>
              <a:rPr lang="sl-SI" dirty="0">
                <a:latin typeface="Avenir Next Regular"/>
                <a:cs typeface="Avenir Next Regular"/>
              </a:rPr>
              <a:t>dobilo </a:t>
            </a:r>
            <a:r>
              <a:rPr lang="sl-SI" dirty="0" smtClean="0">
                <a:latin typeface="Avenir Next Regular"/>
                <a:cs typeface="Avenir Next Regular"/>
              </a:rPr>
              <a:t>1.381 </a:t>
            </a:r>
            <a:r>
              <a:rPr lang="sl-SI" dirty="0">
                <a:latin typeface="Avenir Next Regular"/>
                <a:cs typeface="Avenir Next Regular"/>
              </a:rPr>
              <a:t>podjetij, </a:t>
            </a:r>
            <a:r>
              <a:rPr lang="sl-SI" dirty="0" smtClean="0">
                <a:latin typeface="Avenir Next Regular"/>
                <a:cs typeface="Avenir Next Regular"/>
              </a:rPr>
              <a:t>141 podjetij </a:t>
            </a:r>
            <a:r>
              <a:rPr lang="sl-SI" dirty="0" err="1" smtClean="0">
                <a:latin typeface="Avenir Next Regular"/>
                <a:cs typeface="Avenir Next Regular"/>
              </a:rPr>
              <a:t>prenešenih</a:t>
            </a:r>
            <a:r>
              <a:rPr lang="sl-SI" dirty="0" smtClean="0">
                <a:latin typeface="Avenir Next Regular"/>
                <a:cs typeface="Avenir Next Regular"/>
              </a:rPr>
              <a:t> </a:t>
            </a:r>
            <a:r>
              <a:rPr lang="sl-SI" dirty="0">
                <a:latin typeface="Avenir Next Regular"/>
                <a:cs typeface="Avenir Next Regular"/>
              </a:rPr>
              <a:t>na Sklad za razvoj, </a:t>
            </a:r>
            <a:r>
              <a:rPr lang="sl-SI" dirty="0" smtClean="0">
                <a:latin typeface="Avenir Next Regular"/>
                <a:cs typeface="Avenir Next Regular"/>
              </a:rPr>
              <a:t>82 podjetij v stečaju ali likvidaciji</a:t>
            </a:r>
            <a:endParaRPr lang="sl-SI" dirty="0">
              <a:latin typeface="Avenir Next Regular"/>
              <a:cs typeface="Avenir Next Regular"/>
            </a:endParaRPr>
          </a:p>
          <a:p>
            <a:endParaRPr lang="en-US" dirty="0"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00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552282" cy="460102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Podatkovna baza</a:t>
            </a:r>
            <a:endParaRPr lang="en-US" sz="240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196752"/>
            <a:ext cx="7391400" cy="4648200"/>
          </a:xfrm>
        </p:spPr>
        <p:txBody>
          <a:bodyPr/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sl-SI" dirty="0" smtClean="0">
                <a:latin typeface="Avenir Next Regular"/>
              </a:rPr>
              <a:t>Podatki </a:t>
            </a:r>
            <a:r>
              <a:rPr lang="sl-SI" dirty="0">
                <a:latin typeface="Avenir Next Regular"/>
              </a:rPr>
              <a:t>o procesu lastninskega preoblikovanja v letih 1993-1995 (bilančni podatki, ime direktorja, shema lastništva, datum privatizacije) na podlagi dostopa do načrtov lastninskega preoblikovanja podjetij (vir:DSU</a:t>
            </a:r>
            <a:r>
              <a:rPr lang="sl-SI" dirty="0" smtClean="0">
                <a:latin typeface="Avenir Next Regular"/>
              </a:rPr>
              <a:t>);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sl-SI" dirty="0" smtClean="0">
              <a:latin typeface="Avenir Next Regular"/>
            </a:endParaRP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sl-SI" dirty="0" smtClean="0">
                <a:latin typeface="Avenir Next Regular"/>
              </a:rPr>
              <a:t>Bilančne </a:t>
            </a:r>
            <a:r>
              <a:rPr lang="sl-SI" dirty="0">
                <a:latin typeface="Avenir Next Regular"/>
              </a:rPr>
              <a:t>podatke za </a:t>
            </a:r>
            <a:r>
              <a:rPr lang="sl-SI" dirty="0" smtClean="0">
                <a:latin typeface="Avenir Next Regular"/>
              </a:rPr>
              <a:t>1194 </a:t>
            </a:r>
            <a:r>
              <a:rPr lang="sl-SI" dirty="0">
                <a:latin typeface="Avenir Next Regular"/>
              </a:rPr>
              <a:t>podjetij za obdobje (1988-2012); v letu 2012 je “živih” še </a:t>
            </a:r>
            <a:r>
              <a:rPr lang="sl-SI" dirty="0" smtClean="0">
                <a:latin typeface="Avenir Next Regular"/>
              </a:rPr>
              <a:t>766 </a:t>
            </a:r>
            <a:r>
              <a:rPr lang="sl-SI" dirty="0">
                <a:latin typeface="Avenir Next Regular"/>
              </a:rPr>
              <a:t>podjetij (vir: AJEPS); </a:t>
            </a:r>
            <a:endParaRPr lang="sl-SI" dirty="0" smtClean="0">
              <a:latin typeface="Avenir Next Regular"/>
            </a:endParaRPr>
          </a:p>
          <a:p>
            <a:pPr marL="0" lvl="0" indent="0">
              <a:buClr>
                <a:srgbClr val="C00000"/>
              </a:buClr>
            </a:pPr>
            <a:endParaRPr lang="sl-SI" dirty="0" smtClean="0">
              <a:latin typeface="Avenir Next Regular"/>
            </a:endParaRP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sl-SI" dirty="0" smtClean="0">
                <a:latin typeface="Avenir Next Regular"/>
              </a:rPr>
              <a:t>Podatki </a:t>
            </a:r>
            <a:r>
              <a:rPr lang="sl-SI" dirty="0">
                <a:latin typeface="Avenir Next Regular"/>
              </a:rPr>
              <a:t>o vseh subvencijah v obdobju 1998-2012 (vir: Ministrstvo za finance RS).</a:t>
            </a: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endParaRPr lang="en-US" dirty="0"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2546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370" y="260350"/>
            <a:ext cx="6788224" cy="360040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Preživetje podjetij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5949280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7033305"/>
              </p:ext>
            </p:extLst>
          </p:nvPr>
        </p:nvGraphicFramePr>
        <p:xfrm>
          <a:off x="1331640" y="1700808"/>
          <a:ext cx="6552728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765146850"/>
              </p:ext>
            </p:extLst>
          </p:nvPr>
        </p:nvGraphicFramePr>
        <p:xfrm>
          <a:off x="1331640" y="3429000"/>
          <a:ext cx="655272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6412" y="1045415"/>
            <a:ext cx="812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800" b="0" dirty="0">
                <a:latin typeface="Avenir Next Regular"/>
              </a:rPr>
              <a:t>Delež preživelih podjetij po posameznih letih v obdobju med leti 1994 in 2012 </a:t>
            </a:r>
          </a:p>
        </p:txBody>
      </p:sp>
    </p:spTree>
    <p:extLst>
      <p:ext uri="{BB962C8B-B14F-4D97-AF65-F5344CB8AC3E}">
        <p14:creationId xmlns:p14="http://schemas.microsoft.com/office/powerpoint/2010/main" val="18939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350"/>
            <a:ext cx="8209025" cy="360040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Gibanje vrednosti osnovnih sredstev in poslovnih prihodkov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37348465"/>
              </p:ext>
            </p:extLst>
          </p:nvPr>
        </p:nvGraphicFramePr>
        <p:xfrm>
          <a:off x="287283" y="1268760"/>
          <a:ext cx="3928929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617925699"/>
              </p:ext>
            </p:extLst>
          </p:nvPr>
        </p:nvGraphicFramePr>
        <p:xfrm>
          <a:off x="4499992" y="1340768"/>
          <a:ext cx="4131548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73791"/>
              </p:ext>
            </p:extLst>
          </p:nvPr>
        </p:nvGraphicFramePr>
        <p:xfrm>
          <a:off x="2051720" y="3429000"/>
          <a:ext cx="5346546" cy="2431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86207" y="3953883"/>
            <a:ext cx="1397948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1600" b="0" dirty="0" smtClean="0">
                <a:latin typeface="Avenir Next Regular"/>
              </a:rPr>
              <a:t>Poslovni prihodki na zaposlenega</a:t>
            </a:r>
            <a:endParaRPr lang="sl-SI" sz="1600" b="0" dirty="0">
              <a:latin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407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350"/>
            <a:ext cx="8065009" cy="360040"/>
          </a:xfrm>
        </p:spPr>
        <p:txBody>
          <a:bodyPr/>
          <a:lstStyle/>
          <a:p>
            <a:pPr algn="r"/>
            <a:r>
              <a:rPr lang="sl-SI" sz="20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Gibanje števila zaposlenih (1994-2012)</a:t>
            </a:r>
            <a:endParaRPr lang="en-US" sz="20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931224791"/>
              </p:ext>
            </p:extLst>
          </p:nvPr>
        </p:nvGraphicFramePr>
        <p:xfrm>
          <a:off x="1763688" y="3789040"/>
          <a:ext cx="5904656" cy="2082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806177743"/>
              </p:ext>
            </p:extLst>
          </p:nvPr>
        </p:nvGraphicFramePr>
        <p:xfrm>
          <a:off x="1691680" y="1196752"/>
          <a:ext cx="6048672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95524" y="878657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800" b="0" dirty="0" smtClean="0">
                <a:latin typeface="Avenir Next Regular"/>
              </a:rPr>
              <a:t>Skupno število zaposlenih</a:t>
            </a:r>
            <a:endParaRPr lang="sl-SI" sz="1800" b="0" dirty="0">
              <a:latin typeface="Avenir Next Regula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3284984"/>
            <a:ext cx="317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800" b="0" dirty="0" smtClean="0">
                <a:latin typeface="Avenir Next Regular"/>
              </a:rPr>
              <a:t>Povprečno število zaposlenih</a:t>
            </a:r>
            <a:endParaRPr lang="sl-SI" sz="1800" b="0" dirty="0">
              <a:latin typeface="Avenir Next Regular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6804248" y="1412776"/>
            <a:ext cx="1080120" cy="720080"/>
          </a:xfrm>
          <a:prstGeom prst="downArrow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12260" y="162880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0" dirty="0" smtClean="0">
                <a:latin typeface="Avenir Next Regular"/>
              </a:rPr>
              <a:t>-60%</a:t>
            </a:r>
            <a:endParaRPr lang="sl-SI" sz="1600" b="0" dirty="0">
              <a:latin typeface="Avenir Next Regular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6579222" y="3654316"/>
            <a:ext cx="1080120" cy="720080"/>
          </a:xfrm>
          <a:prstGeom prst="downArrow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064" y="384507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0" dirty="0" smtClean="0">
                <a:latin typeface="Avenir Next Regular"/>
              </a:rPr>
              <a:t>-33%</a:t>
            </a:r>
            <a:endParaRPr lang="sl-SI" sz="1600" b="0" dirty="0">
              <a:latin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334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68" y="270682"/>
            <a:ext cx="8478770" cy="360338"/>
          </a:xfrm>
        </p:spPr>
        <p:txBody>
          <a:bodyPr/>
          <a:lstStyle/>
          <a:p>
            <a:pPr algn="r"/>
            <a:r>
              <a:rPr lang="sl-SI" sz="20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Vladanje v slovenskih podjetjih in vloga države kot lastnika podjetij</a:t>
            </a:r>
            <a:endParaRPr lang="en-US" sz="20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15616" y="1628800"/>
            <a:ext cx="7391400" cy="3528392"/>
          </a:xfrm>
        </p:spPr>
        <p:txBody>
          <a:bodyPr/>
          <a:lstStyle/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Proces lastninskega oblikovanja razmeroma učinkovit v malih in srednjih podjetjih</a:t>
            </a:r>
            <a:endParaRPr lang="sl-SI" sz="1800" b="1" i="1" dirty="0">
              <a:solidFill>
                <a:srgbClr val="C00000"/>
              </a:solidFill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Velika podjetja: ostala v posredni državni lasti </a:t>
            </a:r>
            <a:r>
              <a:rPr lang="sl-SI" b="1" dirty="0" smtClean="0">
                <a:solidFill>
                  <a:srgbClr val="C00000"/>
                </a:solidFill>
                <a:latin typeface="Avenir Next Regular"/>
                <a:cs typeface="Avenir Next Regular"/>
              </a:rPr>
              <a:t>=&gt;</a:t>
            </a:r>
            <a:r>
              <a:rPr lang="sl-SI" dirty="0" smtClean="0">
                <a:latin typeface="Avenir Next Regular"/>
                <a:cs typeface="Avenir Next Regular"/>
              </a:rPr>
              <a:t>  </a:t>
            </a:r>
          </a:p>
          <a:p>
            <a:pPr marL="0" indent="0">
              <a:buClr>
                <a:schemeClr val="accent6"/>
              </a:buClr>
            </a:pPr>
            <a:r>
              <a:rPr lang="sl-SI" dirty="0" smtClean="0">
                <a:latin typeface="Avenir Next Regular"/>
                <a:cs typeface="Avenir Next Regular"/>
              </a:rPr>
              <a:t>     idealno močvirje parcialnih političnih </a:t>
            </a:r>
            <a:r>
              <a:rPr lang="sl-SI" dirty="0" smtClean="0">
                <a:latin typeface="Avenir Next Regular"/>
                <a:cs typeface="Avenir Next Regular"/>
              </a:rPr>
              <a:t>interesov </a:t>
            </a:r>
            <a:endParaRPr lang="sl-SI" dirty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Poskusi MBO v obrambo pred vmešavanjem države in prevzemom podjetja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endParaRPr lang="sl-SI" dirty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Priporočila OECD (2005) </a:t>
            </a:r>
            <a:r>
              <a:rPr lang="sl-SI" b="1" dirty="0" smtClean="0">
                <a:solidFill>
                  <a:srgbClr val="C00000"/>
                </a:solidFill>
                <a:latin typeface="Avenir Next Regular"/>
                <a:cs typeface="Avenir Next Regular"/>
              </a:rPr>
              <a:t>=&gt;</a:t>
            </a:r>
            <a:r>
              <a:rPr lang="sl-SI" dirty="0" smtClean="0">
                <a:latin typeface="Avenir Next Regular"/>
                <a:cs typeface="Avenir Next Regular"/>
              </a:rPr>
              <a:t> ustanovitev AUKN </a:t>
            </a:r>
            <a:endParaRPr lang="sl-SI" dirty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endParaRPr lang="en-US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644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84735"/>
            <a:ext cx="7482612" cy="360040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Velikost in sestava nadzornih svetov (1) 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449339"/>
              </p:ext>
            </p:extLst>
          </p:nvPr>
        </p:nvGraphicFramePr>
        <p:xfrm>
          <a:off x="1763688" y="1052736"/>
          <a:ext cx="593936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321257"/>
              </p:ext>
            </p:extLst>
          </p:nvPr>
        </p:nvGraphicFramePr>
        <p:xfrm>
          <a:off x="1907704" y="3356992"/>
          <a:ext cx="56166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74565" y="3861048"/>
            <a:ext cx="11168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0" dirty="0" smtClean="0">
                <a:latin typeface="Avenir Next Regular"/>
              </a:rPr>
              <a:t>Delež ženskih nadzornic (v%)</a:t>
            </a:r>
            <a:endParaRPr lang="sl-SI" sz="1600" b="0" dirty="0">
              <a:latin typeface="Avenir Next Regular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8366" y="1340768"/>
            <a:ext cx="1269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0" dirty="0" smtClean="0">
                <a:latin typeface="Avenir Next Regular"/>
              </a:rPr>
              <a:t>Število članov nadzornega sveta</a:t>
            </a:r>
            <a:endParaRPr lang="sl-SI" sz="1600" b="0" dirty="0">
              <a:latin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3214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_ang">
  <a:themeElements>
    <a:clrScheme name="EF_ang 8">
      <a:dk1>
        <a:srgbClr val="000000"/>
      </a:dk1>
      <a:lt1>
        <a:srgbClr val="FFFFFF"/>
      </a:lt1>
      <a:dk2>
        <a:srgbClr val="CC0000"/>
      </a:dk2>
      <a:lt2>
        <a:srgbClr val="777777"/>
      </a:lt2>
      <a:accent1>
        <a:srgbClr val="808080"/>
      </a:accent1>
      <a:accent2>
        <a:srgbClr val="CC00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B90000"/>
      </a:accent6>
      <a:hlink>
        <a:srgbClr val="CC0000"/>
      </a:hlink>
      <a:folHlink>
        <a:srgbClr val="B2B2B2"/>
      </a:folHlink>
    </a:clrScheme>
    <a:fontScheme name="EF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a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8">
        <a:dk1>
          <a:srgbClr val="000000"/>
        </a:dk1>
        <a:lt1>
          <a:srgbClr val="FFFFFF"/>
        </a:lt1>
        <a:dk2>
          <a:srgbClr val="CC0000"/>
        </a:dk2>
        <a:lt2>
          <a:srgbClr val="777777"/>
        </a:lt2>
        <a:accent1>
          <a:srgbClr val="80808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B90000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F_ang">
  <a:themeElements>
    <a:clrScheme name="EF_ang 8">
      <a:dk1>
        <a:srgbClr val="000000"/>
      </a:dk1>
      <a:lt1>
        <a:srgbClr val="FFFFFF"/>
      </a:lt1>
      <a:dk2>
        <a:srgbClr val="CC0000"/>
      </a:dk2>
      <a:lt2>
        <a:srgbClr val="777777"/>
      </a:lt2>
      <a:accent1>
        <a:srgbClr val="808080"/>
      </a:accent1>
      <a:accent2>
        <a:srgbClr val="CC00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B90000"/>
      </a:accent6>
      <a:hlink>
        <a:srgbClr val="CC0000"/>
      </a:hlink>
      <a:folHlink>
        <a:srgbClr val="B2B2B2"/>
      </a:folHlink>
    </a:clrScheme>
    <a:fontScheme name="EF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a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8">
        <a:dk1>
          <a:srgbClr val="000000"/>
        </a:dk1>
        <a:lt1>
          <a:srgbClr val="FFFFFF"/>
        </a:lt1>
        <a:dk2>
          <a:srgbClr val="CC0000"/>
        </a:dk2>
        <a:lt2>
          <a:srgbClr val="777777"/>
        </a:lt2>
        <a:accent1>
          <a:srgbClr val="80808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B90000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FnewANG2 (2) 8">
    <a:dk1>
      <a:srgbClr val="000000"/>
    </a:dk1>
    <a:lt1>
      <a:srgbClr val="FFFFFF"/>
    </a:lt1>
    <a:dk2>
      <a:srgbClr val="CC0000"/>
    </a:dk2>
    <a:lt2>
      <a:srgbClr val="777777"/>
    </a:lt2>
    <a:accent1>
      <a:srgbClr val="808080"/>
    </a:accent1>
    <a:accent2>
      <a:srgbClr val="CC0000"/>
    </a:accent2>
    <a:accent3>
      <a:srgbClr val="FFFFFF"/>
    </a:accent3>
    <a:accent4>
      <a:srgbClr val="000000"/>
    </a:accent4>
    <a:accent5>
      <a:srgbClr val="C0C0C0"/>
    </a:accent5>
    <a:accent6>
      <a:srgbClr val="B90000"/>
    </a:accent6>
    <a:hlink>
      <a:srgbClr val="CC0000"/>
    </a:hlink>
    <a:folHlink>
      <a:srgbClr val="B2B2B2"/>
    </a:folHlink>
  </a:clrScheme>
  <a:fontScheme name="EFnewANG2 (2)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4305</TotalTime>
  <Words>572</Words>
  <Application>Microsoft Office PowerPoint</Application>
  <PresentationFormat>On-screen Show (4:3)</PresentationFormat>
  <Paragraphs>78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EF_ang</vt:lpstr>
      <vt:lpstr>1_EF_ang</vt:lpstr>
      <vt:lpstr>PowerPoint Presentation</vt:lpstr>
      <vt:lpstr>Motivacija raziskave*</vt:lpstr>
      <vt:lpstr>Proces lastninskega preoblikovanja</vt:lpstr>
      <vt:lpstr>Podatkovna baza</vt:lpstr>
      <vt:lpstr>Preživetje podjetij</vt:lpstr>
      <vt:lpstr>Gibanje vrednosti osnovnih sredstev in poslovnih prihodkov</vt:lpstr>
      <vt:lpstr>Gibanje števila zaposlenih (1994-2012)</vt:lpstr>
      <vt:lpstr>Vladanje v slovenskih podjetjih in vloga države kot lastnika podjetij</vt:lpstr>
      <vt:lpstr>Velikost in sestava nadzornih svetov (1) </vt:lpstr>
      <vt:lpstr>Velikost in sestava nadzornih svetov (2) </vt:lpstr>
      <vt:lpstr>Velikost in sestava nadzornih svetov (3) </vt:lpstr>
      <vt:lpstr>Preliminarne ugotovitve</vt:lpstr>
    </vt:vector>
  </TitlesOfParts>
  <Company>Robert Ilovar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Ilovar</dc:creator>
  <cp:lastModifiedBy>Domadenik, Polona</cp:lastModifiedBy>
  <cp:revision>347</cp:revision>
  <cp:lastPrinted>2014-12-08T12:17:38Z</cp:lastPrinted>
  <dcterms:created xsi:type="dcterms:W3CDTF">2011-05-19T23:37:55Z</dcterms:created>
  <dcterms:modified xsi:type="dcterms:W3CDTF">2014-12-08T12:18:57Z</dcterms:modified>
</cp:coreProperties>
</file>