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6" r:id="rId1"/>
  </p:sldMasterIdLst>
  <p:notesMasterIdLst>
    <p:notesMasterId r:id="rId14"/>
  </p:notesMasterIdLst>
  <p:handoutMasterIdLst>
    <p:handoutMasterId r:id="rId15"/>
  </p:handoutMasterIdLst>
  <p:sldIdLst>
    <p:sldId id="1109" r:id="rId2"/>
    <p:sldId id="1110" r:id="rId3"/>
    <p:sldId id="1116" r:id="rId4"/>
    <p:sldId id="1111" r:id="rId5"/>
    <p:sldId id="1119" r:id="rId6"/>
    <p:sldId id="1112" r:id="rId7"/>
    <p:sldId id="1118" r:id="rId8"/>
    <p:sldId id="1113" r:id="rId9"/>
    <p:sldId id="1121" r:id="rId10"/>
    <p:sldId id="1120" r:id="rId11"/>
    <p:sldId id="1114" r:id="rId12"/>
    <p:sldId id="1115" r:id="rId13"/>
  </p:sldIdLst>
  <p:sldSz cx="9144000" cy="6858000" type="screen4x3"/>
  <p:notesSz cx="6735763" cy="98663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99"/>
    <a:srgbClr val="FFFF99"/>
    <a:srgbClr val="00FF00"/>
    <a:srgbClr val="FF3300"/>
    <a:srgbClr val="CC0000"/>
    <a:srgbClr val="FF0000"/>
    <a:srgbClr val="000000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875" autoAdjust="0"/>
    <p:restoredTop sz="94660"/>
  </p:normalViewPr>
  <p:slideViewPr>
    <p:cSldViewPr>
      <p:cViewPr varScale="1">
        <p:scale>
          <a:sx n="69" d="100"/>
          <a:sy n="69" d="100"/>
        </p:scale>
        <p:origin x="-1140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4" d="100"/>
          <a:sy n="74" d="100"/>
        </p:scale>
        <p:origin x="-948" y="-114"/>
      </p:cViewPr>
      <p:guideLst>
        <p:guide orient="horz" pos="3108"/>
        <p:guide pos="21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Book1" TargetMode="External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Book1" TargetMode="External"/><Relationship Id="rId1" Type="http://schemas.openxmlformats.org/officeDocument/2006/relationships/themeOverride" Target="../theme/themeOverrid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l-S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Sheet1!$A$3</c:f>
              <c:strCache>
                <c:ptCount val="1"/>
                <c:pt idx="0">
                  <c:v>Nemenjalni sektor</c:v>
                </c:pt>
              </c:strCache>
            </c:strRef>
          </c:tx>
          <c:spPr>
            <a:solidFill>
              <a:schemeClr val="accent5">
                <a:lumMod val="60000"/>
                <a:lumOff val="40000"/>
              </a:schemeClr>
            </a:solidFill>
          </c:spPr>
          <c:invertIfNegative val="0"/>
          <c:cat>
            <c:strRef>
              <c:f>Sheet1!$B$2:$D$2</c:f>
              <c:strCache>
                <c:ptCount val="3"/>
                <c:pt idx="0">
                  <c:v>2000-2003</c:v>
                </c:pt>
                <c:pt idx="1">
                  <c:v>2004-2008</c:v>
                </c:pt>
                <c:pt idx="2">
                  <c:v>2009-2010</c:v>
                </c:pt>
              </c:strCache>
            </c:strRef>
          </c:cat>
          <c:val>
            <c:numRef>
              <c:f>Sheet1!$B$3:$D$3</c:f>
              <c:numCache>
                <c:formatCode>#,##0.00</c:formatCode>
                <c:ptCount val="3"/>
                <c:pt idx="0">
                  <c:v>6.2389999999999999</c:v>
                </c:pt>
                <c:pt idx="1">
                  <c:v>5.6719999999999997</c:v>
                </c:pt>
                <c:pt idx="2">
                  <c:v>5.3269999999999982</c:v>
                </c:pt>
              </c:numCache>
            </c:numRef>
          </c:val>
        </c:ser>
        <c:ser>
          <c:idx val="1"/>
          <c:order val="1"/>
          <c:tx>
            <c:strRef>
              <c:f>Sheet1!$G$3</c:f>
              <c:strCache>
                <c:ptCount val="1"/>
                <c:pt idx="0">
                  <c:v>Menjalni sektor</c:v>
                </c:pt>
              </c:strCache>
            </c:strRef>
          </c:tx>
          <c:spPr>
            <a:solidFill>
              <a:schemeClr val="accent6">
                <a:lumMod val="40000"/>
                <a:lumOff val="60000"/>
              </a:schemeClr>
            </a:solidFill>
          </c:spPr>
          <c:invertIfNegative val="0"/>
          <c:val>
            <c:numRef>
              <c:f>Sheet1!$H$3:$J$3</c:f>
              <c:numCache>
                <c:formatCode>#,##0.00</c:formatCode>
                <c:ptCount val="3"/>
                <c:pt idx="0">
                  <c:v>5.44</c:v>
                </c:pt>
                <c:pt idx="1">
                  <c:v>4.9989999999999997</c:v>
                </c:pt>
                <c:pt idx="2">
                  <c:v>4.4960000000000004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74280320"/>
        <c:axId val="74282112"/>
      </c:barChart>
      <c:catAx>
        <c:axId val="74280320"/>
        <c:scaling>
          <c:orientation val="minMax"/>
        </c:scaling>
        <c:delete val="0"/>
        <c:axPos val="b"/>
        <c:majorTickMark val="out"/>
        <c:minorTickMark val="none"/>
        <c:tickLblPos val="nextTo"/>
        <c:crossAx val="74282112"/>
        <c:crosses val="autoZero"/>
        <c:auto val="1"/>
        <c:lblAlgn val="ctr"/>
        <c:lblOffset val="100"/>
        <c:noMultiLvlLbl val="0"/>
      </c:catAx>
      <c:valAx>
        <c:axId val="74282112"/>
        <c:scaling>
          <c:orientation val="minMax"/>
        </c:scaling>
        <c:delete val="0"/>
        <c:axPos val="l"/>
        <c:majorGridlines/>
        <c:numFmt formatCode="#,##0.00" sourceLinked="1"/>
        <c:majorTickMark val="out"/>
        <c:minorTickMark val="none"/>
        <c:tickLblPos val="nextTo"/>
        <c:crossAx val="74280320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l-S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Sheet1!$G$3</c:f>
              <c:strCache>
                <c:ptCount val="1"/>
                <c:pt idx="0">
                  <c:v>Menjalni sektor</c:v>
                </c:pt>
              </c:strCache>
            </c:strRef>
          </c:tx>
          <c:spPr>
            <a:solidFill>
              <a:schemeClr val="tx2"/>
            </a:solidFill>
          </c:spPr>
          <c:invertIfNegative val="0"/>
          <c:cat>
            <c:strRef>
              <c:f>Sheet1!$B$2:$D$2</c:f>
              <c:strCache>
                <c:ptCount val="3"/>
                <c:pt idx="0">
                  <c:v>2000-2003</c:v>
                </c:pt>
                <c:pt idx="1">
                  <c:v>2004-2008</c:v>
                </c:pt>
                <c:pt idx="2">
                  <c:v>2009-2010</c:v>
                </c:pt>
              </c:strCache>
            </c:strRef>
          </c:cat>
          <c:val>
            <c:numRef>
              <c:f>Sheet1!$H$4:$J$4</c:f>
              <c:numCache>
                <c:formatCode>General</c:formatCode>
                <c:ptCount val="3"/>
                <c:pt idx="0">
                  <c:v>18.2</c:v>
                </c:pt>
                <c:pt idx="1">
                  <c:v>21.5</c:v>
                </c:pt>
                <c:pt idx="2">
                  <c:v>22.5</c:v>
                </c:pt>
              </c:numCache>
            </c:numRef>
          </c:val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Nemenjalni sektor</c:v>
                </c:pt>
              </c:strCache>
            </c:strRef>
          </c:tx>
          <c:spPr>
            <a:solidFill>
              <a:schemeClr val="bg2"/>
            </a:solidFill>
          </c:spPr>
          <c:invertIfNegative val="0"/>
          <c:cat>
            <c:strRef>
              <c:f>Sheet1!$B$2:$D$2</c:f>
              <c:strCache>
                <c:ptCount val="3"/>
                <c:pt idx="0">
                  <c:v>2000-2003</c:v>
                </c:pt>
                <c:pt idx="1">
                  <c:v>2004-2008</c:v>
                </c:pt>
                <c:pt idx="2">
                  <c:v>2009-2010</c:v>
                </c:pt>
              </c:strCache>
            </c:strRef>
          </c:cat>
          <c:val>
            <c:numRef>
              <c:f>Sheet1!$B$4:$D$4</c:f>
              <c:numCache>
                <c:formatCode>General</c:formatCode>
                <c:ptCount val="3"/>
                <c:pt idx="0">
                  <c:v>26.1</c:v>
                </c:pt>
                <c:pt idx="1">
                  <c:v>30.2</c:v>
                </c:pt>
                <c:pt idx="2">
                  <c:v>27.6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74778112"/>
        <c:axId val="74779648"/>
      </c:barChart>
      <c:catAx>
        <c:axId val="74778112"/>
        <c:scaling>
          <c:orientation val="minMax"/>
        </c:scaling>
        <c:delete val="0"/>
        <c:axPos val="b"/>
        <c:majorTickMark val="out"/>
        <c:minorTickMark val="none"/>
        <c:tickLblPos val="nextTo"/>
        <c:crossAx val="74779648"/>
        <c:crosses val="autoZero"/>
        <c:auto val="1"/>
        <c:lblAlgn val="ctr"/>
        <c:lblOffset val="100"/>
        <c:noMultiLvlLbl val="0"/>
      </c:catAx>
      <c:valAx>
        <c:axId val="7477964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74778112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externalData r:id="rId2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13414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4763" y="0"/>
            <a:ext cx="2919412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13414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1013"/>
            <a:ext cx="2919413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13414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4763" y="9371013"/>
            <a:ext cx="2919412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0FA03514-6F8C-4631-B915-B921EB35512D}" type="slidenum">
              <a:rPr lang="sl-SI"/>
              <a:pPr>
                <a:defRPr/>
              </a:pPr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14875361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1351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14763" y="0"/>
            <a:ext cx="2919412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15364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901700" y="739775"/>
            <a:ext cx="4933950" cy="37004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51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3100" y="4687888"/>
            <a:ext cx="5389563" cy="443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l-SI" noProof="0" smtClean="0"/>
              <a:t>Click to edit Master text styles</a:t>
            </a:r>
          </a:p>
          <a:p>
            <a:pPr lvl="1"/>
            <a:r>
              <a:rPr lang="sl-SI" noProof="0" smtClean="0"/>
              <a:t>Second level</a:t>
            </a:r>
          </a:p>
          <a:p>
            <a:pPr lvl="2"/>
            <a:r>
              <a:rPr lang="sl-SI" noProof="0" smtClean="0"/>
              <a:t>Third level</a:t>
            </a:r>
          </a:p>
          <a:p>
            <a:pPr lvl="3"/>
            <a:r>
              <a:rPr lang="sl-SI" noProof="0" smtClean="0"/>
              <a:t>Fourth level</a:t>
            </a:r>
          </a:p>
          <a:p>
            <a:pPr lvl="4"/>
            <a:r>
              <a:rPr lang="sl-SI" noProof="0" smtClean="0"/>
              <a:t>Fifth level</a:t>
            </a:r>
          </a:p>
        </p:txBody>
      </p:sp>
      <p:sp>
        <p:nvSpPr>
          <p:cNvPr id="1351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1013"/>
            <a:ext cx="2919413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1351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4763" y="9371013"/>
            <a:ext cx="2919412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025CB0D0-6EDE-46BE-8FF9-E9F7C986922E}" type="slidenum">
              <a:rPr lang="sl-SI"/>
              <a:pPr>
                <a:defRPr/>
              </a:pPr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07015872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0"/>
              </a:spcBef>
            </a:pPr>
            <a:endParaRPr lang="sl-SI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9pPr>
          </a:lstStyle>
          <a:p>
            <a:pPr eaLnBrk="1" hangingPunct="1"/>
            <a:fld id="{F51828C6-7507-4579-AF9C-3C97F57777C9}" type="slidenum">
              <a:rPr lang="sl-SI" smtClean="0">
                <a:latin typeface="Calibri" pitchFamily="34" charset="0"/>
              </a:rPr>
              <a:pPr eaLnBrk="1" hangingPunct="1"/>
              <a:t>2</a:t>
            </a:fld>
            <a:endParaRPr lang="sl-SI" smtClean="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741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0"/>
              </a:spcBef>
            </a:pPr>
            <a:endParaRPr lang="sl-SI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741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9pPr>
          </a:lstStyle>
          <a:p>
            <a:pPr eaLnBrk="1" hangingPunct="1"/>
            <a:fld id="{138F7DF7-B9FF-45E8-A31F-7F37CC7B6D1F}" type="slidenum">
              <a:rPr lang="sl-SI" smtClean="0">
                <a:latin typeface="Calibri" pitchFamily="34" charset="0"/>
              </a:rPr>
              <a:pPr eaLnBrk="1" hangingPunct="1"/>
              <a:t>8</a:t>
            </a:fld>
            <a:endParaRPr lang="sl-SI" smtClean="0">
              <a:latin typeface="Calibri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905000" y="1295400"/>
            <a:ext cx="6705600" cy="1143000"/>
          </a:xfrm>
        </p:spPr>
        <p:txBody>
          <a:bodyPr anchor="t"/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131" name="Rectangle 11"/>
          <p:cNvSpPr>
            <a:spLocks noGrp="1" noChangeArrowheads="1"/>
          </p:cNvSpPr>
          <p:nvPr>
            <p:ph type="subTitle" idx="1"/>
          </p:nvPr>
        </p:nvSpPr>
        <p:spPr>
          <a:xfrm>
            <a:off x="1905000" y="2438400"/>
            <a:ext cx="6705600" cy="4191000"/>
          </a:xfrm>
        </p:spPr>
        <p:txBody>
          <a:bodyPr/>
          <a:lstStyle>
            <a:lvl1pPr marL="0" indent="0">
              <a:defRPr sz="24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94965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A78609-1BB3-4422-8077-B1C7D5CB247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3149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2800" y="152400"/>
            <a:ext cx="1828800" cy="6096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676400" y="152400"/>
            <a:ext cx="5334000" cy="6096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221B00-1B4D-4E06-9C4F-9CB595C60FC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28605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4064F0-AAC1-44BD-87EC-29DDED75A5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78206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0ABF0D-18E1-4808-971F-A7E59528166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29409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76400" y="1600200"/>
            <a:ext cx="35814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10200" y="1600200"/>
            <a:ext cx="35814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ED62AB-10C3-42B0-8D8D-F99B692DA7A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13650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9D2A82-231E-44E1-AC15-9FE2562CB8B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00683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1458B2-FBD5-4F72-89F7-4A0F8978A2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2079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EAE27B-A008-4761-AD01-DB05E869D0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99109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3CCFF3-634D-4C35-A800-B759687F10F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66501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4F8F1A-0807-4803-880A-2C173F7046D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06102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676400" y="152400"/>
            <a:ext cx="7315200" cy="1081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676400" y="1600200"/>
            <a:ext cx="73152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676400" y="6324600"/>
            <a:ext cx="1828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defRPr sz="1400" b="0">
                <a:latin typeface="Tahoma" pitchFamily="34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886200" y="6324600"/>
            <a:ext cx="28956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defRPr sz="1400" b="0">
                <a:latin typeface="Tahoma" pitchFamily="34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86600" y="6324600"/>
            <a:ext cx="1905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200" b="0">
                <a:latin typeface="Tahoma" pitchFamily="34" charset="0"/>
                <a:cs typeface="Arial" charset="0"/>
              </a:defRPr>
            </a:lvl1pPr>
          </a:lstStyle>
          <a:p>
            <a:pPr>
              <a:defRPr/>
            </a:pPr>
            <a:fld id="{E7BF37CE-A9AB-4BF6-81E0-9C3824DBC18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Text Box 20"/>
          <p:cNvSpPr txBox="1">
            <a:spLocks noChangeArrowheads="1"/>
          </p:cNvSpPr>
          <p:nvPr userDrawn="1"/>
        </p:nvSpPr>
        <p:spPr bwMode="auto">
          <a:xfrm>
            <a:off x="8694738" y="6553200"/>
            <a:ext cx="449262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eaLnBrk="1" hangingPunct="1">
              <a:defRPr/>
            </a:pPr>
            <a:fld id="{98A0A109-042F-42FD-ADE3-DC1AA0CD069C}" type="slidenum">
              <a:rPr lang="sl-SI" sz="1400" smtClean="0">
                <a:solidFill>
                  <a:schemeClr val="hlink"/>
                </a:solidFill>
              </a:rPr>
              <a:pPr eaLnBrk="1" hangingPunct="1">
                <a:defRPr/>
              </a:pPr>
              <a:t>‹#›</a:t>
            </a:fld>
            <a:endParaRPr lang="sl-SI" sz="1400" smtClean="0">
              <a:solidFill>
                <a:schemeClr val="hlink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04" r:id="rId1"/>
    <p:sldLayoutId id="2147484194" r:id="rId2"/>
    <p:sldLayoutId id="2147484195" r:id="rId3"/>
    <p:sldLayoutId id="2147484196" r:id="rId4"/>
    <p:sldLayoutId id="2147484197" r:id="rId5"/>
    <p:sldLayoutId id="2147484198" r:id="rId6"/>
    <p:sldLayoutId id="2147484199" r:id="rId7"/>
    <p:sldLayoutId id="2147484200" r:id="rId8"/>
    <p:sldLayoutId id="2147484201" r:id="rId9"/>
    <p:sldLayoutId id="2147484202" r:id="rId10"/>
    <p:sldLayoutId id="2147484203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FFFFFF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FFFFFF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FFFFFF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FFFFFF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FFFFFF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FFFFFF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FFFFFF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FFFFFF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FFFFFF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defRPr sz="2000" b="1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defRPr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defRPr sz="1400" b="1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defRPr sz="14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defRPr sz="14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defRPr sz="14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defRPr sz="14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defRPr sz="1400">
          <a:solidFill>
            <a:schemeClr val="tx1"/>
          </a:solidFill>
          <a:latin typeface="+mn-lt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ctrTitle"/>
          </p:nvPr>
        </p:nvSpPr>
        <p:spPr>
          <a:xfrm>
            <a:off x="1476375" y="1268413"/>
            <a:ext cx="7416800" cy="2619375"/>
          </a:xfrm>
        </p:spPr>
        <p:txBody>
          <a:bodyPr/>
          <a:lstStyle/>
          <a:p>
            <a:pPr algn="ctr"/>
            <a:r>
              <a:rPr lang="sl-SI" b="1" i="1" smtClean="0"/>
              <a:t>VPLIV KADROVANJA V NADZORNE SVETE NA PRODUKTIVNOST </a:t>
            </a:r>
            <a:br>
              <a:rPr lang="sl-SI" b="1" i="1" smtClean="0"/>
            </a:br>
            <a:r>
              <a:rPr lang="sl-SI" b="1" i="1" smtClean="0"/>
              <a:t>SLOVENSKIH PODJETIJ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24075" y="4437063"/>
            <a:ext cx="6705600" cy="1135062"/>
          </a:xfrm>
        </p:spPr>
        <p:txBody>
          <a:bodyPr rtlCol="0">
            <a:normAutofit fontScale="92500" lnSpcReduction="1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sl-SI" i="1" dirty="0"/>
              <a:t>Polona </a:t>
            </a:r>
            <a:r>
              <a:rPr lang="sl-SI" i="1" dirty="0" smtClean="0"/>
              <a:t>Domadenik (Ekonomska fakulteta UL)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sl-SI" i="1" dirty="0" smtClean="0"/>
              <a:t>Janez Prašnikar </a:t>
            </a:r>
            <a:r>
              <a:rPr lang="sl-SI" i="1" dirty="0"/>
              <a:t>(Ekonomska fakulteta UL)</a:t>
            </a:r>
            <a:endParaRPr lang="sl-SI" i="1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sl-SI" i="1" dirty="0" smtClean="0"/>
              <a:t>Jan </a:t>
            </a:r>
            <a:r>
              <a:rPr lang="sl-SI" i="1" dirty="0" err="1" smtClean="0"/>
              <a:t>Svejnar</a:t>
            </a:r>
            <a:r>
              <a:rPr lang="sl-SI" i="1" dirty="0" smtClean="0"/>
              <a:t> (</a:t>
            </a:r>
            <a:r>
              <a:rPr lang="sl-SI" i="1" dirty="0"/>
              <a:t>Columbia </a:t>
            </a:r>
            <a:r>
              <a:rPr lang="sl-SI" i="1" dirty="0" smtClean="0"/>
              <a:t> </a:t>
            </a:r>
            <a:r>
              <a:rPr lang="sl-SI" i="1" dirty="0" err="1" smtClean="0"/>
              <a:t>University</a:t>
            </a:r>
            <a:r>
              <a:rPr lang="sl-SI" i="1" dirty="0" smtClean="0"/>
              <a:t>)</a:t>
            </a:r>
            <a:endParaRPr lang="sl-SI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Specifikacija empiričnega modela</a:t>
            </a:r>
          </a:p>
        </p:txBody>
      </p:sp>
      <p:sp>
        <p:nvSpPr>
          <p:cNvPr id="12291" name="Content Placeholder 2"/>
          <p:cNvSpPr>
            <a:spLocks noGrp="1"/>
          </p:cNvSpPr>
          <p:nvPr>
            <p:ph idx="1"/>
          </p:nvPr>
        </p:nvSpPr>
        <p:spPr>
          <a:xfrm>
            <a:off x="1258888" y="1700213"/>
            <a:ext cx="7315200" cy="139700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i="1" smtClean="0"/>
              <a:t>y</a:t>
            </a:r>
            <a:r>
              <a:rPr lang="en-US" i="1" baseline="-25000" smtClean="0"/>
              <a:t>it</a:t>
            </a:r>
            <a:r>
              <a:rPr lang="en-US" i="1" smtClean="0"/>
              <a:t> = α</a:t>
            </a:r>
            <a:r>
              <a:rPr lang="en-US" i="1" baseline="-25000" smtClean="0"/>
              <a:t>0</a:t>
            </a:r>
            <a:r>
              <a:rPr lang="en-US" i="1" smtClean="0"/>
              <a:t> + α</a:t>
            </a:r>
            <a:r>
              <a:rPr lang="en-US" i="1" baseline="-25000" smtClean="0"/>
              <a:t>1</a:t>
            </a:r>
            <a:r>
              <a:rPr lang="en-US" i="1" smtClean="0"/>
              <a:t>y</a:t>
            </a:r>
            <a:r>
              <a:rPr lang="en-US" i="1" baseline="-25000" smtClean="0"/>
              <a:t>it-1</a:t>
            </a:r>
            <a:r>
              <a:rPr lang="en-US" i="1" smtClean="0"/>
              <a:t> + α</a:t>
            </a:r>
            <a:r>
              <a:rPr lang="en-US" i="1" baseline="-25000" smtClean="0"/>
              <a:t>2</a:t>
            </a:r>
            <a:r>
              <a:rPr lang="en-US" i="1" smtClean="0"/>
              <a:t>k</a:t>
            </a:r>
            <a:r>
              <a:rPr lang="en-US" i="1" baseline="-25000" smtClean="0"/>
              <a:t>it</a:t>
            </a:r>
            <a:r>
              <a:rPr lang="en-US" i="1" smtClean="0"/>
              <a:t> +α</a:t>
            </a:r>
            <a:r>
              <a:rPr lang="en-US" i="1" baseline="-25000" smtClean="0"/>
              <a:t>3</a:t>
            </a:r>
            <a:r>
              <a:rPr lang="en-US" i="1" smtClean="0"/>
              <a:t>k</a:t>
            </a:r>
            <a:r>
              <a:rPr lang="en-US" i="1" baseline="-25000" smtClean="0"/>
              <a:t>it-1</a:t>
            </a:r>
            <a:r>
              <a:rPr lang="en-US" i="1" smtClean="0"/>
              <a:t> + α</a:t>
            </a:r>
            <a:r>
              <a:rPr lang="en-US" i="1" baseline="-25000" smtClean="0"/>
              <a:t>4</a:t>
            </a:r>
            <a:r>
              <a:rPr lang="en-US" i="1" smtClean="0"/>
              <a:t>l</a:t>
            </a:r>
            <a:r>
              <a:rPr lang="en-US" i="1" baseline="-25000" smtClean="0"/>
              <a:t>it</a:t>
            </a:r>
            <a:r>
              <a:rPr lang="en-US" i="1" smtClean="0"/>
              <a:t>+ α</a:t>
            </a:r>
            <a:r>
              <a:rPr lang="en-US" i="1" baseline="-25000" smtClean="0"/>
              <a:t>5</a:t>
            </a:r>
            <a:r>
              <a:rPr lang="en-US" i="1" smtClean="0"/>
              <a:t>l</a:t>
            </a:r>
            <a:r>
              <a:rPr lang="en-US" i="1" baseline="-25000" smtClean="0"/>
              <a:t>it-1</a:t>
            </a:r>
            <a:r>
              <a:rPr lang="en-US" i="1" smtClean="0"/>
              <a:t> + α</a:t>
            </a:r>
            <a:r>
              <a:rPr lang="en-US" i="1" baseline="-25000" smtClean="0"/>
              <a:t>6</a:t>
            </a:r>
            <a:r>
              <a:rPr lang="en-US" i="1" smtClean="0"/>
              <a:t>*TRADABLE</a:t>
            </a:r>
            <a:r>
              <a:rPr lang="en-US" i="1" baseline="-25000" smtClean="0"/>
              <a:t>i</a:t>
            </a:r>
            <a:r>
              <a:rPr lang="en-US" i="1" smtClean="0"/>
              <a:t> + α</a:t>
            </a:r>
            <a:r>
              <a:rPr lang="en-US" i="1" baseline="-25000" smtClean="0"/>
              <a:t>7</a:t>
            </a:r>
            <a:r>
              <a:rPr lang="en-US" i="1" smtClean="0"/>
              <a:t>*SIZEi + α</a:t>
            </a:r>
            <a:r>
              <a:rPr lang="en-US" i="1" baseline="-25000" smtClean="0"/>
              <a:t>8</a:t>
            </a:r>
            <a:r>
              <a:rPr lang="en-US" i="1" smtClean="0"/>
              <a:t>’*SB_STRUCTURE</a:t>
            </a:r>
            <a:r>
              <a:rPr lang="en-US" i="1" baseline="-25000" smtClean="0"/>
              <a:t>it</a:t>
            </a:r>
            <a:r>
              <a:rPr lang="en-US" i="1" smtClean="0"/>
              <a:t> + </a:t>
            </a:r>
            <a:endParaRPr lang="sl-SI" i="1" smtClean="0"/>
          </a:p>
          <a:p>
            <a:pPr>
              <a:lnSpc>
                <a:spcPct val="150000"/>
              </a:lnSpc>
            </a:pPr>
            <a:r>
              <a:rPr lang="en-US" i="1" smtClean="0"/>
              <a:t>α</a:t>
            </a:r>
            <a:r>
              <a:rPr lang="en-US" i="1" baseline="-25000" smtClean="0"/>
              <a:t>9</a:t>
            </a:r>
            <a:r>
              <a:rPr lang="en-US" i="1" smtClean="0"/>
              <a:t>’*SB_STRUCTURE</a:t>
            </a:r>
            <a:r>
              <a:rPr lang="en-US" i="1" baseline="-25000" smtClean="0"/>
              <a:t>it</a:t>
            </a:r>
            <a:r>
              <a:rPr lang="sl-SI" i="1" baseline="-25000" smtClean="0"/>
              <a:t>-</a:t>
            </a:r>
            <a:r>
              <a:rPr lang="en-US" i="1" baseline="-25000" smtClean="0"/>
              <a:t>1</a:t>
            </a:r>
            <a:r>
              <a:rPr lang="en-US" i="1" smtClean="0"/>
              <a:t>+ α</a:t>
            </a:r>
            <a:r>
              <a:rPr lang="en-US" i="1" baseline="-25000" smtClean="0"/>
              <a:t>10</a:t>
            </a:r>
            <a:r>
              <a:rPr lang="en-US" i="1" smtClean="0"/>
              <a:t>’*YEAR</a:t>
            </a:r>
            <a:r>
              <a:rPr lang="en-US" i="1" baseline="-25000" smtClean="0"/>
              <a:t>t</a:t>
            </a:r>
            <a:r>
              <a:rPr lang="en-US" i="1" smtClean="0"/>
              <a:t> + ε</a:t>
            </a:r>
            <a:r>
              <a:rPr lang="en-US" i="1" baseline="-25000" smtClean="0"/>
              <a:t>it</a:t>
            </a:r>
            <a:r>
              <a:rPr lang="en-US" i="1" smtClean="0"/>
              <a:t> </a:t>
            </a:r>
            <a:endParaRPr lang="sl-SI" smtClean="0"/>
          </a:p>
        </p:txBody>
      </p:sp>
      <p:sp>
        <p:nvSpPr>
          <p:cNvPr id="4" name="TextBox 3"/>
          <p:cNvSpPr txBox="1"/>
          <p:nvPr/>
        </p:nvSpPr>
        <p:spPr>
          <a:xfrm>
            <a:off x="1403350" y="4076700"/>
            <a:ext cx="4814888" cy="36988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sl-SI" dirty="0">
                <a:latin typeface="+mn-lt"/>
                <a:cs typeface="Arial" charset="0"/>
              </a:rPr>
              <a:t>Metoda: OLS in </a:t>
            </a:r>
            <a:r>
              <a:rPr lang="sl-SI" dirty="0" err="1">
                <a:latin typeface="+mn-lt"/>
                <a:cs typeface="Arial" charset="0"/>
              </a:rPr>
              <a:t>Arellano</a:t>
            </a:r>
            <a:r>
              <a:rPr lang="sl-SI" dirty="0">
                <a:latin typeface="+mn-lt"/>
                <a:cs typeface="Arial" charset="0"/>
              </a:rPr>
              <a:t> Bond </a:t>
            </a:r>
            <a:r>
              <a:rPr lang="sl-SI" dirty="0" err="1">
                <a:latin typeface="+mn-lt"/>
                <a:cs typeface="Arial" charset="0"/>
              </a:rPr>
              <a:t>System</a:t>
            </a:r>
            <a:r>
              <a:rPr lang="sl-SI" dirty="0">
                <a:latin typeface="+mn-lt"/>
                <a:cs typeface="Arial" charset="0"/>
              </a:rPr>
              <a:t> GMM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>
          <a:xfrm>
            <a:off x="1476375" y="0"/>
            <a:ext cx="8229600" cy="1143000"/>
          </a:xfrm>
        </p:spPr>
        <p:txBody>
          <a:bodyPr/>
          <a:lstStyle/>
          <a:p>
            <a:r>
              <a:rPr lang="sl-SI" sz="2400" smtClean="0"/>
              <a:t>Ali lahko razlike v produktivnosti podjetij pojasnimo z deležem politično opredeljenih nadzornikov?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395288" y="1628775"/>
          <a:ext cx="8569325" cy="50244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42331"/>
                <a:gridCol w="2142331"/>
                <a:gridCol w="2142331"/>
                <a:gridCol w="2142331"/>
              </a:tblGrid>
              <a:tr h="365766">
                <a:tc>
                  <a:txBody>
                    <a:bodyPr/>
                    <a:lstStyle/>
                    <a:p>
                      <a:endParaRPr lang="sl-SI" sz="1800" dirty="0"/>
                    </a:p>
                  </a:txBody>
                  <a:tcPr marL="91444" marR="91444" marT="45722" marB="45722"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sl-SI" sz="1800" dirty="0" smtClean="0"/>
                        <a:t>VPLIV NA DODANO VREDNOST</a:t>
                      </a:r>
                      <a:endParaRPr lang="sl-SI" sz="1800" dirty="0"/>
                    </a:p>
                  </a:txBody>
                  <a:tcPr marL="91444" marR="91444" marT="45722" marB="45722"/>
                </a:tc>
                <a:tc hMerge="1">
                  <a:txBody>
                    <a:bodyPr/>
                    <a:lstStyle/>
                    <a:p>
                      <a:endParaRPr lang="sl-SI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l-SI" dirty="0"/>
                    </a:p>
                  </a:txBody>
                  <a:tcPr/>
                </a:tc>
              </a:tr>
              <a:tr h="365766">
                <a:tc>
                  <a:txBody>
                    <a:bodyPr/>
                    <a:lstStyle/>
                    <a:p>
                      <a:endParaRPr lang="sl-SI" sz="1800" dirty="0"/>
                    </a:p>
                  </a:txBody>
                  <a:tcPr marL="91444" marR="91444" marT="45722" marB="45722"/>
                </a:tc>
                <a:tc>
                  <a:txBody>
                    <a:bodyPr/>
                    <a:lstStyle/>
                    <a:p>
                      <a:r>
                        <a:rPr lang="sl-SI" sz="1800" dirty="0" smtClean="0"/>
                        <a:t>Pozitiven</a:t>
                      </a:r>
                      <a:endParaRPr lang="sl-SI" sz="1800" dirty="0"/>
                    </a:p>
                  </a:txBody>
                  <a:tcPr marL="91444" marR="91444" marT="45722" marB="45722"/>
                </a:tc>
                <a:tc>
                  <a:txBody>
                    <a:bodyPr/>
                    <a:lstStyle/>
                    <a:p>
                      <a:r>
                        <a:rPr lang="sl-SI" sz="1800" dirty="0" smtClean="0"/>
                        <a:t>Ni</a:t>
                      </a:r>
                      <a:r>
                        <a:rPr lang="sl-SI" sz="1800" baseline="0" dirty="0" smtClean="0"/>
                        <a:t> vpliva</a:t>
                      </a:r>
                      <a:endParaRPr lang="sl-SI" sz="1800" dirty="0"/>
                    </a:p>
                  </a:txBody>
                  <a:tcPr marL="91444" marR="91444" marT="45722" marB="45722"/>
                </a:tc>
                <a:tc>
                  <a:txBody>
                    <a:bodyPr/>
                    <a:lstStyle/>
                    <a:p>
                      <a:r>
                        <a:rPr lang="sl-SI" sz="1800" dirty="0" smtClean="0"/>
                        <a:t>Negativen</a:t>
                      </a:r>
                      <a:endParaRPr lang="sl-SI" sz="1800" dirty="0"/>
                    </a:p>
                  </a:txBody>
                  <a:tcPr marL="91444" marR="91444" marT="45722" marB="45722"/>
                </a:tc>
              </a:tr>
              <a:tr h="914409">
                <a:tc>
                  <a:txBody>
                    <a:bodyPr/>
                    <a:lstStyle/>
                    <a:p>
                      <a:r>
                        <a:rPr lang="sl-SI" sz="1800" dirty="0" smtClean="0"/>
                        <a:t>Delež</a:t>
                      </a:r>
                      <a:r>
                        <a:rPr lang="sl-SI" sz="1800" baseline="0" dirty="0" smtClean="0"/>
                        <a:t> politično opredeljenih nadzornikov</a:t>
                      </a:r>
                      <a:endParaRPr lang="sl-SI" sz="1800" dirty="0"/>
                    </a:p>
                  </a:txBody>
                  <a:tcPr marL="91444" marR="91444" marT="45722" marB="45722"/>
                </a:tc>
                <a:tc>
                  <a:txBody>
                    <a:bodyPr/>
                    <a:lstStyle/>
                    <a:p>
                      <a:endParaRPr lang="sl-SI" sz="1800" dirty="0"/>
                    </a:p>
                  </a:txBody>
                  <a:tcPr marL="91444" marR="91444" marT="45722" marB="45722"/>
                </a:tc>
                <a:tc>
                  <a:txBody>
                    <a:bodyPr/>
                    <a:lstStyle/>
                    <a:p>
                      <a:endParaRPr lang="sl-SI" sz="1800" dirty="0"/>
                    </a:p>
                  </a:txBody>
                  <a:tcPr marL="91444" marR="91444" marT="45722" marB="45722"/>
                </a:tc>
                <a:tc>
                  <a:txBody>
                    <a:bodyPr/>
                    <a:lstStyle/>
                    <a:p>
                      <a:endParaRPr lang="sl-SI" sz="1800" dirty="0"/>
                    </a:p>
                  </a:txBody>
                  <a:tcPr marL="91444" marR="91444" marT="45722" marB="45722"/>
                </a:tc>
              </a:tr>
              <a:tr h="505174">
                <a:tc>
                  <a:txBody>
                    <a:bodyPr/>
                    <a:lstStyle/>
                    <a:p>
                      <a:r>
                        <a:rPr lang="sl-SI" sz="1800" dirty="0" smtClean="0"/>
                        <a:t>Delež</a:t>
                      </a:r>
                      <a:r>
                        <a:rPr lang="sl-SI" sz="1800" baseline="0" dirty="0" smtClean="0"/>
                        <a:t> tujcev v NS</a:t>
                      </a:r>
                      <a:endParaRPr lang="sl-SI" sz="1800" dirty="0"/>
                    </a:p>
                  </a:txBody>
                  <a:tcPr marL="91444" marR="91444" marT="45722" marB="45722"/>
                </a:tc>
                <a:tc>
                  <a:txBody>
                    <a:bodyPr/>
                    <a:lstStyle/>
                    <a:p>
                      <a:endParaRPr lang="sl-SI" sz="1800" dirty="0"/>
                    </a:p>
                  </a:txBody>
                  <a:tcPr marL="91444" marR="91444" marT="45722" marB="45722"/>
                </a:tc>
                <a:tc>
                  <a:txBody>
                    <a:bodyPr/>
                    <a:lstStyle/>
                    <a:p>
                      <a:endParaRPr lang="sl-SI" sz="1800" dirty="0"/>
                    </a:p>
                  </a:txBody>
                  <a:tcPr marL="91444" marR="91444" marT="45722" marB="45722"/>
                </a:tc>
                <a:tc>
                  <a:txBody>
                    <a:bodyPr/>
                    <a:lstStyle/>
                    <a:p>
                      <a:endParaRPr lang="sl-SI" sz="1800" dirty="0"/>
                    </a:p>
                  </a:txBody>
                  <a:tcPr marL="91444" marR="91444" marT="45722" marB="45722"/>
                </a:tc>
              </a:tr>
              <a:tr h="505174">
                <a:tc>
                  <a:txBody>
                    <a:bodyPr/>
                    <a:lstStyle/>
                    <a:p>
                      <a:r>
                        <a:rPr lang="sl-SI" sz="1800" dirty="0" smtClean="0"/>
                        <a:t>Delež žensk v NS</a:t>
                      </a:r>
                      <a:endParaRPr lang="sl-SI" sz="1800" dirty="0"/>
                    </a:p>
                  </a:txBody>
                  <a:tcPr marL="91444" marR="91444" marT="45722" marB="45722"/>
                </a:tc>
                <a:tc>
                  <a:txBody>
                    <a:bodyPr/>
                    <a:lstStyle/>
                    <a:p>
                      <a:endParaRPr lang="sl-SI" sz="1800" dirty="0"/>
                    </a:p>
                  </a:txBody>
                  <a:tcPr marL="91444" marR="91444" marT="45722" marB="45722"/>
                </a:tc>
                <a:tc>
                  <a:txBody>
                    <a:bodyPr/>
                    <a:lstStyle/>
                    <a:p>
                      <a:endParaRPr lang="sl-SI" sz="1800" dirty="0"/>
                    </a:p>
                  </a:txBody>
                  <a:tcPr marL="91444" marR="91444" marT="45722" marB="45722"/>
                </a:tc>
                <a:tc>
                  <a:txBody>
                    <a:bodyPr/>
                    <a:lstStyle/>
                    <a:p>
                      <a:endParaRPr lang="sl-SI" sz="1800"/>
                    </a:p>
                  </a:txBody>
                  <a:tcPr marL="91444" marR="91444" marT="45722" marB="45722"/>
                </a:tc>
              </a:tr>
              <a:tr h="640088">
                <a:tc>
                  <a:txBody>
                    <a:bodyPr/>
                    <a:lstStyle/>
                    <a:p>
                      <a:r>
                        <a:rPr lang="sl-SI" sz="1800" dirty="0" smtClean="0"/>
                        <a:t>Delež</a:t>
                      </a:r>
                      <a:r>
                        <a:rPr lang="sl-SI" sz="1800" baseline="0" dirty="0" smtClean="0"/>
                        <a:t> članov NS iz regije</a:t>
                      </a:r>
                      <a:endParaRPr lang="sl-SI" sz="1800" dirty="0"/>
                    </a:p>
                  </a:txBody>
                  <a:tcPr marL="91444" marR="91444" marT="45722" marB="45722"/>
                </a:tc>
                <a:tc>
                  <a:txBody>
                    <a:bodyPr/>
                    <a:lstStyle/>
                    <a:p>
                      <a:endParaRPr lang="sl-SI" sz="1800" dirty="0"/>
                    </a:p>
                  </a:txBody>
                  <a:tcPr marL="91444" marR="91444" marT="45722" marB="45722"/>
                </a:tc>
                <a:tc>
                  <a:txBody>
                    <a:bodyPr/>
                    <a:lstStyle/>
                    <a:p>
                      <a:endParaRPr lang="sl-SI" sz="1800" dirty="0"/>
                    </a:p>
                  </a:txBody>
                  <a:tcPr marL="91444" marR="91444" marT="45722" marB="45722"/>
                </a:tc>
                <a:tc>
                  <a:txBody>
                    <a:bodyPr/>
                    <a:lstStyle/>
                    <a:p>
                      <a:endParaRPr lang="sl-SI" sz="1800" dirty="0"/>
                    </a:p>
                  </a:txBody>
                  <a:tcPr marL="91444" marR="91444" marT="45722" marB="45722"/>
                </a:tc>
              </a:tr>
              <a:tr h="640088">
                <a:tc>
                  <a:txBody>
                    <a:bodyPr/>
                    <a:lstStyle/>
                    <a:p>
                      <a:endParaRPr lang="sl-SI" sz="1800" dirty="0" smtClean="0"/>
                    </a:p>
                    <a:p>
                      <a:r>
                        <a:rPr lang="sl-SI" sz="1800" dirty="0" smtClean="0"/>
                        <a:t>Menjalni sektor</a:t>
                      </a:r>
                      <a:endParaRPr lang="sl-SI" sz="1800" dirty="0"/>
                    </a:p>
                  </a:txBody>
                  <a:tcPr marL="91444" marR="91444" marT="45722" marB="45722"/>
                </a:tc>
                <a:tc>
                  <a:txBody>
                    <a:bodyPr/>
                    <a:lstStyle/>
                    <a:p>
                      <a:endParaRPr lang="sl-SI" sz="1800" dirty="0"/>
                    </a:p>
                  </a:txBody>
                  <a:tcPr marL="91444" marR="91444" marT="45722" marB="45722"/>
                </a:tc>
                <a:tc>
                  <a:txBody>
                    <a:bodyPr/>
                    <a:lstStyle/>
                    <a:p>
                      <a:endParaRPr lang="sl-SI" sz="1800" dirty="0"/>
                    </a:p>
                  </a:txBody>
                  <a:tcPr marL="91444" marR="91444" marT="45722" marB="45722"/>
                </a:tc>
                <a:tc>
                  <a:txBody>
                    <a:bodyPr/>
                    <a:lstStyle/>
                    <a:p>
                      <a:endParaRPr lang="sl-SI" sz="1800" dirty="0"/>
                    </a:p>
                  </a:txBody>
                  <a:tcPr marL="91444" marR="91444" marT="45722" marB="45722"/>
                </a:tc>
              </a:tr>
              <a:tr h="1087972">
                <a:tc>
                  <a:txBody>
                    <a:bodyPr/>
                    <a:lstStyle/>
                    <a:p>
                      <a:endParaRPr lang="sl-SI" sz="1800" dirty="0" smtClean="0"/>
                    </a:p>
                    <a:p>
                      <a:r>
                        <a:rPr lang="sl-SI" sz="1800" dirty="0" smtClean="0"/>
                        <a:t>Velikost</a:t>
                      </a:r>
                      <a:endParaRPr lang="sl-SI" sz="1800" dirty="0"/>
                    </a:p>
                  </a:txBody>
                  <a:tcPr marL="91444" marR="91444" marT="45722" marB="45722"/>
                </a:tc>
                <a:tc>
                  <a:txBody>
                    <a:bodyPr/>
                    <a:lstStyle/>
                    <a:p>
                      <a:endParaRPr lang="sl-SI" sz="1800" dirty="0"/>
                    </a:p>
                  </a:txBody>
                  <a:tcPr marL="91444" marR="91444" marT="45722" marB="45722"/>
                </a:tc>
                <a:tc>
                  <a:txBody>
                    <a:bodyPr/>
                    <a:lstStyle/>
                    <a:p>
                      <a:endParaRPr lang="sl-SI" sz="1800" dirty="0"/>
                    </a:p>
                  </a:txBody>
                  <a:tcPr marL="91444" marR="91444" marT="45722" marB="45722"/>
                </a:tc>
                <a:tc>
                  <a:txBody>
                    <a:bodyPr/>
                    <a:lstStyle/>
                    <a:p>
                      <a:endParaRPr lang="sl-SI" sz="1800" dirty="0"/>
                    </a:p>
                  </a:txBody>
                  <a:tcPr marL="91444" marR="91444" marT="45722" marB="45722"/>
                </a:tc>
              </a:tr>
            </a:tbl>
          </a:graphicData>
        </a:graphic>
      </p:graphicFrame>
      <p:cxnSp>
        <p:nvCxnSpPr>
          <p:cNvPr id="13360" name="Straight Connector 2"/>
          <p:cNvCxnSpPr>
            <a:cxnSpLocks noChangeShapeType="1"/>
          </p:cNvCxnSpPr>
          <p:nvPr/>
        </p:nvCxnSpPr>
        <p:spPr bwMode="auto">
          <a:xfrm>
            <a:off x="7596188" y="2859088"/>
            <a:ext cx="107950" cy="195262"/>
          </a:xfrm>
          <a:prstGeom prst="line">
            <a:avLst/>
          </a:prstGeom>
          <a:noFill/>
          <a:ln w="38100" algn="ctr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3361" name="Straight Connector 5"/>
          <p:cNvCxnSpPr>
            <a:cxnSpLocks noChangeShapeType="1"/>
          </p:cNvCxnSpPr>
          <p:nvPr/>
        </p:nvCxnSpPr>
        <p:spPr bwMode="auto">
          <a:xfrm flipV="1">
            <a:off x="7704138" y="2693988"/>
            <a:ext cx="360362" cy="328612"/>
          </a:xfrm>
          <a:prstGeom prst="line">
            <a:avLst/>
          </a:prstGeom>
          <a:noFill/>
          <a:ln w="38100" algn="ctr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3362" name="Straight Connector 9"/>
          <p:cNvCxnSpPr>
            <a:cxnSpLocks noChangeShapeType="1"/>
          </p:cNvCxnSpPr>
          <p:nvPr/>
        </p:nvCxnSpPr>
        <p:spPr bwMode="auto">
          <a:xfrm flipV="1">
            <a:off x="5692775" y="3384550"/>
            <a:ext cx="360363" cy="328613"/>
          </a:xfrm>
          <a:prstGeom prst="line">
            <a:avLst/>
          </a:prstGeom>
          <a:noFill/>
          <a:ln w="38100" algn="ctr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3363" name="Straight Connector 10"/>
          <p:cNvCxnSpPr>
            <a:cxnSpLocks noChangeShapeType="1"/>
          </p:cNvCxnSpPr>
          <p:nvPr/>
        </p:nvCxnSpPr>
        <p:spPr bwMode="auto">
          <a:xfrm>
            <a:off x="5607050" y="3517900"/>
            <a:ext cx="107950" cy="195263"/>
          </a:xfrm>
          <a:prstGeom prst="line">
            <a:avLst/>
          </a:prstGeom>
          <a:noFill/>
          <a:ln w="38100" algn="ctr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3364" name="Straight Connector 11"/>
          <p:cNvCxnSpPr>
            <a:cxnSpLocks noChangeShapeType="1"/>
          </p:cNvCxnSpPr>
          <p:nvPr/>
        </p:nvCxnSpPr>
        <p:spPr bwMode="auto">
          <a:xfrm flipV="1">
            <a:off x="5719763" y="4437063"/>
            <a:ext cx="358775" cy="328612"/>
          </a:xfrm>
          <a:prstGeom prst="line">
            <a:avLst/>
          </a:prstGeom>
          <a:noFill/>
          <a:ln w="38100" algn="ctr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3365" name="Straight Connector 12"/>
          <p:cNvCxnSpPr>
            <a:cxnSpLocks noChangeShapeType="1"/>
          </p:cNvCxnSpPr>
          <p:nvPr/>
        </p:nvCxnSpPr>
        <p:spPr bwMode="auto">
          <a:xfrm>
            <a:off x="5635625" y="4562475"/>
            <a:ext cx="107950" cy="196850"/>
          </a:xfrm>
          <a:prstGeom prst="line">
            <a:avLst/>
          </a:prstGeom>
          <a:noFill/>
          <a:ln w="38100" algn="ctr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3366" name="Straight Connector 13"/>
          <p:cNvCxnSpPr>
            <a:cxnSpLocks noChangeShapeType="1"/>
          </p:cNvCxnSpPr>
          <p:nvPr/>
        </p:nvCxnSpPr>
        <p:spPr bwMode="auto">
          <a:xfrm flipV="1">
            <a:off x="3794125" y="3914775"/>
            <a:ext cx="360363" cy="328613"/>
          </a:xfrm>
          <a:prstGeom prst="line">
            <a:avLst/>
          </a:prstGeom>
          <a:noFill/>
          <a:ln w="38100" algn="ctr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3367" name="Straight Connector 14"/>
          <p:cNvCxnSpPr>
            <a:cxnSpLocks noChangeShapeType="1"/>
          </p:cNvCxnSpPr>
          <p:nvPr/>
        </p:nvCxnSpPr>
        <p:spPr bwMode="auto">
          <a:xfrm>
            <a:off x="3683000" y="4046538"/>
            <a:ext cx="107950" cy="196850"/>
          </a:xfrm>
          <a:prstGeom prst="line">
            <a:avLst/>
          </a:prstGeom>
          <a:noFill/>
          <a:ln w="38100" algn="ctr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3368" name="Straight Connector 15"/>
          <p:cNvCxnSpPr>
            <a:cxnSpLocks noChangeShapeType="1"/>
          </p:cNvCxnSpPr>
          <p:nvPr/>
        </p:nvCxnSpPr>
        <p:spPr bwMode="auto">
          <a:xfrm flipV="1">
            <a:off x="5789613" y="5116513"/>
            <a:ext cx="360362" cy="328612"/>
          </a:xfrm>
          <a:prstGeom prst="line">
            <a:avLst/>
          </a:prstGeom>
          <a:noFill/>
          <a:ln w="38100" algn="ctr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3369" name="Straight Connector 16"/>
          <p:cNvCxnSpPr>
            <a:cxnSpLocks noChangeShapeType="1"/>
          </p:cNvCxnSpPr>
          <p:nvPr/>
        </p:nvCxnSpPr>
        <p:spPr bwMode="auto">
          <a:xfrm>
            <a:off x="5697538" y="5249863"/>
            <a:ext cx="107950" cy="195262"/>
          </a:xfrm>
          <a:prstGeom prst="line">
            <a:avLst/>
          </a:prstGeom>
          <a:noFill/>
          <a:ln w="38100" algn="ctr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3370" name="Straight Connector 17"/>
          <p:cNvCxnSpPr>
            <a:cxnSpLocks noChangeShapeType="1"/>
          </p:cNvCxnSpPr>
          <p:nvPr/>
        </p:nvCxnSpPr>
        <p:spPr bwMode="auto">
          <a:xfrm flipV="1">
            <a:off x="5873750" y="5876925"/>
            <a:ext cx="360363" cy="328613"/>
          </a:xfrm>
          <a:prstGeom prst="line">
            <a:avLst/>
          </a:prstGeom>
          <a:noFill/>
          <a:ln w="38100" algn="ctr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3371" name="Straight Connector 18"/>
          <p:cNvCxnSpPr>
            <a:cxnSpLocks noChangeShapeType="1"/>
          </p:cNvCxnSpPr>
          <p:nvPr/>
        </p:nvCxnSpPr>
        <p:spPr bwMode="auto">
          <a:xfrm>
            <a:off x="5781675" y="5994400"/>
            <a:ext cx="107950" cy="196850"/>
          </a:xfrm>
          <a:prstGeom prst="line">
            <a:avLst/>
          </a:prstGeom>
          <a:noFill/>
          <a:ln w="38100" algn="ctr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>
          <a:xfrm>
            <a:off x="827088" y="3068638"/>
            <a:ext cx="8229600" cy="1143000"/>
          </a:xfrm>
        </p:spPr>
        <p:txBody>
          <a:bodyPr/>
          <a:lstStyle/>
          <a:p>
            <a:pPr marL="342900" indent="-342900">
              <a:buFontTx/>
              <a:buChar char="•"/>
            </a:pPr>
            <a:r>
              <a:rPr lang="sl-SI" sz="2400" smtClean="0">
                <a:solidFill>
                  <a:schemeClr val="tx1"/>
                </a:solidFill>
              </a:rPr>
              <a:t>Ali si v Sloveniji želimo gospodarstva, ki bo s svojo učinkovitostjo sposobno kljubovati konkurenčnim razmeram na globalnih trgih? </a:t>
            </a:r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>
          <a:xfrm>
            <a:off x="673100" y="4365625"/>
            <a:ext cx="8229600" cy="1223963"/>
          </a:xfrm>
        </p:spPr>
        <p:txBody>
          <a:bodyPr/>
          <a:lstStyle/>
          <a:p>
            <a:pPr algn="ctr">
              <a:buFontTx/>
              <a:buChar char="•"/>
            </a:pPr>
            <a:endParaRPr lang="sl-SI" sz="2400" smtClean="0"/>
          </a:p>
          <a:p>
            <a:pPr algn="just">
              <a:buFontTx/>
              <a:buChar char="•"/>
            </a:pPr>
            <a:r>
              <a:rPr lang="sl-SI" sz="2400" smtClean="0"/>
              <a:t>Nujno je potrebno odstraniti vse vzvode, ki omogočajo, da ljudje </a:t>
            </a:r>
            <a:r>
              <a:rPr lang="sl-SI" sz="2400" b="1" smtClean="0"/>
              <a:t>samo zaradi svoje politične pripadnosti</a:t>
            </a:r>
            <a:r>
              <a:rPr lang="sl-SI" sz="2400" smtClean="0"/>
              <a:t> postanejo člani nadzornih svetov.</a:t>
            </a:r>
          </a:p>
        </p:txBody>
      </p:sp>
      <p:sp>
        <p:nvSpPr>
          <p:cNvPr id="14340" name="Title 1"/>
          <p:cNvSpPr txBox="1">
            <a:spLocks/>
          </p:cNvSpPr>
          <p:nvPr/>
        </p:nvSpPr>
        <p:spPr bwMode="auto">
          <a:xfrm>
            <a:off x="1676400" y="152400"/>
            <a:ext cx="7315200" cy="1081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9pPr>
          </a:lstStyle>
          <a:p>
            <a:r>
              <a:rPr lang="sl-SI" sz="3400">
                <a:solidFill>
                  <a:srgbClr val="FFFFFF"/>
                </a:solidFill>
                <a:latin typeface="Arial" pitchFamily="34" charset="0"/>
              </a:rPr>
              <a:t>V razmislek….</a:t>
            </a:r>
          </a:p>
        </p:txBody>
      </p:sp>
      <p:sp>
        <p:nvSpPr>
          <p:cNvPr id="14341" name="TextBox 6"/>
          <p:cNvSpPr txBox="1">
            <a:spLocks noChangeArrowheads="1"/>
          </p:cNvSpPr>
          <p:nvPr/>
        </p:nvSpPr>
        <p:spPr bwMode="auto">
          <a:xfrm>
            <a:off x="827088" y="1700213"/>
            <a:ext cx="7921625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857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9pPr>
          </a:lstStyle>
          <a:p>
            <a:pPr eaLnBrk="1" hangingPunct="1">
              <a:buFont typeface="Arial" pitchFamily="34" charset="0"/>
              <a:buChar char="•"/>
            </a:pPr>
            <a:r>
              <a:rPr lang="sl-SI" sz="2400">
                <a:latin typeface="Arial" pitchFamily="34" charset="0"/>
              </a:rPr>
              <a:t>Povečanje deleža politično „okuženih“ nadzornikov v podjetju za 1 odstotno točko, ceteris paribus, zniža produktivnost za desetino odstotka. </a:t>
            </a:r>
          </a:p>
        </p:txBody>
      </p:sp>
      <p:sp>
        <p:nvSpPr>
          <p:cNvPr id="8" name="Down Arrow 7"/>
          <p:cNvSpPr/>
          <p:nvPr/>
        </p:nvSpPr>
        <p:spPr bwMode="auto">
          <a:xfrm>
            <a:off x="3851275" y="4292600"/>
            <a:ext cx="649288" cy="504825"/>
          </a:xfrm>
          <a:prstGeom prst="downArrow">
            <a:avLst/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r" eaLnBrk="0" hangingPunct="0">
              <a:spcBef>
                <a:spcPct val="20000"/>
              </a:spcBef>
              <a:defRPr/>
            </a:pPr>
            <a:endParaRPr lang="sl-SI" sz="2400" b="1"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>
          <a:xfrm>
            <a:off x="1692275" y="11113"/>
            <a:ext cx="7315200" cy="1081087"/>
          </a:xfrm>
        </p:spPr>
        <p:txBody>
          <a:bodyPr/>
          <a:lstStyle/>
          <a:p>
            <a:r>
              <a:rPr lang="sl-SI" smtClean="0"/>
              <a:t>Motivacija</a:t>
            </a:r>
          </a:p>
        </p:txBody>
      </p:sp>
      <p:sp>
        <p:nvSpPr>
          <p:cNvPr id="4099" name="Content Placeholder 2"/>
          <p:cNvSpPr>
            <a:spLocks noGrp="1"/>
          </p:cNvSpPr>
          <p:nvPr>
            <p:ph idx="1"/>
          </p:nvPr>
        </p:nvSpPr>
        <p:spPr>
          <a:xfrm>
            <a:off x="1116013" y="1628775"/>
            <a:ext cx="7315200" cy="2692400"/>
          </a:xfrm>
        </p:spPr>
        <p:txBody>
          <a:bodyPr/>
          <a:lstStyle/>
          <a:p>
            <a:pPr>
              <a:buFontTx/>
              <a:buChar char="•"/>
            </a:pPr>
            <a:r>
              <a:rPr lang="sl-SI" sz="2400" smtClean="0"/>
              <a:t>Odmik od splošno ustaljene raziskovalne prakse, ki običajno išče najboljše primere korporativnega upravljanja</a:t>
            </a:r>
          </a:p>
          <a:p>
            <a:pPr>
              <a:buFontTx/>
              <a:buChar char="•"/>
            </a:pPr>
            <a:endParaRPr lang="sl-SI" sz="2400" smtClean="0"/>
          </a:p>
          <a:p>
            <a:pPr>
              <a:buFontTx/>
              <a:buChar char="•"/>
            </a:pPr>
            <a:r>
              <a:rPr lang="sl-SI" sz="2400" smtClean="0"/>
              <a:t>Kako je specifičen sistem lastninjenja slovenskih podjetij vplival na korporativno upravljanje?</a:t>
            </a:r>
          </a:p>
          <a:p>
            <a:pPr>
              <a:buFontTx/>
              <a:buChar char="•"/>
            </a:pPr>
            <a:endParaRPr lang="sl-SI" sz="2400" smtClean="0"/>
          </a:p>
          <a:p>
            <a:pPr>
              <a:buFontTx/>
              <a:buChar char="•"/>
            </a:pPr>
            <a:r>
              <a:rPr lang="sl-SI" sz="2400" smtClean="0"/>
              <a:t>Kaj vpliv “politične okuženosti” nadzornikov na produktivnost podjetij pomeni z vidika generiranja notranjih virov sredstev?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Kaj o tem pravi literatura?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2988" y="1628775"/>
            <a:ext cx="7315200" cy="3887788"/>
          </a:xfrm>
        </p:spPr>
        <p:txBody>
          <a:bodyPr/>
          <a:lstStyle/>
          <a:p>
            <a:pPr>
              <a:buFont typeface="Arial" pitchFamily="34" charset="0"/>
              <a:buChar char="•"/>
              <a:defRPr/>
            </a:pPr>
            <a:r>
              <a:rPr lang="sl-SI" dirty="0" smtClean="0"/>
              <a:t>Podjetja na način povezav s politiko ustvarjajo konkurenčne prednosti (</a:t>
            </a:r>
            <a:r>
              <a:rPr lang="sl-SI" dirty="0" err="1" smtClean="0"/>
              <a:t>Faccio</a:t>
            </a:r>
            <a:r>
              <a:rPr lang="sl-SI" dirty="0" smtClean="0"/>
              <a:t>, 2006) =&gt; pozitiven učinek na poslovanje je zaznati predvsem v primeru, ko se gospodarstveniki odločijo za vstop v politiko</a:t>
            </a:r>
          </a:p>
          <a:p>
            <a:pPr marL="0" indent="0">
              <a:defRPr/>
            </a:pPr>
            <a:endParaRPr lang="sl-SI" dirty="0" smtClean="0"/>
          </a:p>
          <a:p>
            <a:pPr>
              <a:buFont typeface="Arial" pitchFamily="34" charset="0"/>
              <a:buChar char="•"/>
              <a:defRPr/>
            </a:pPr>
            <a:r>
              <a:rPr lang="sl-SI" dirty="0" smtClean="0"/>
              <a:t>Večina študij potrjuje, da obstaja negativen učinek pobiranja rent v primeru, ko politiki vstopijo v uprave ali nadzorne svete podjetij (</a:t>
            </a:r>
            <a:r>
              <a:rPr lang="en-US" dirty="0"/>
              <a:t>De Soto, 1989, </a:t>
            </a:r>
            <a:r>
              <a:rPr lang="en-US" dirty="0" err="1"/>
              <a:t>Shleifer</a:t>
            </a:r>
            <a:r>
              <a:rPr lang="en-US" dirty="0"/>
              <a:t> and </a:t>
            </a:r>
            <a:r>
              <a:rPr lang="en-US" dirty="0" err="1"/>
              <a:t>Vishny</a:t>
            </a:r>
            <a:r>
              <a:rPr lang="en-US" dirty="0"/>
              <a:t>, </a:t>
            </a:r>
            <a:r>
              <a:rPr lang="en-US" dirty="0" smtClean="0"/>
              <a:t>1994</a:t>
            </a:r>
            <a:r>
              <a:rPr lang="sl-SI" dirty="0" smtClean="0"/>
              <a:t>) </a:t>
            </a:r>
          </a:p>
          <a:p>
            <a:pPr>
              <a:buFont typeface="Arial" pitchFamily="34" charset="0"/>
              <a:buChar char="•"/>
              <a:defRPr/>
            </a:pPr>
            <a:endParaRPr lang="sl-SI" dirty="0" smtClean="0"/>
          </a:p>
          <a:p>
            <a:pPr>
              <a:buFont typeface="Arial" pitchFamily="34" charset="0"/>
              <a:buChar char="•"/>
              <a:defRPr/>
            </a:pPr>
            <a:r>
              <a:rPr lang="sl-SI" dirty="0" err="1" smtClean="0"/>
              <a:t>Desai</a:t>
            </a:r>
            <a:r>
              <a:rPr lang="sl-SI" dirty="0" smtClean="0"/>
              <a:t> in </a:t>
            </a:r>
            <a:r>
              <a:rPr lang="sl-SI" dirty="0" err="1" smtClean="0"/>
              <a:t>Olofsgard</a:t>
            </a:r>
            <a:r>
              <a:rPr lang="sl-SI" dirty="0" smtClean="0"/>
              <a:t> (2011) dokazujeta, da politično „</a:t>
            </a:r>
            <a:r>
              <a:rPr lang="sl-SI" dirty="0" err="1" smtClean="0"/>
              <a:t>preferirana</a:t>
            </a:r>
            <a:r>
              <a:rPr lang="sl-SI" dirty="0" smtClean="0"/>
              <a:t>“ in nadzorovana podjetja pridobivajo zaradi ugodnejšega poslovnega okolja, vendar pa so omejena npr. pri odpuščanju zaposlenih. </a:t>
            </a:r>
          </a:p>
          <a:p>
            <a:pPr>
              <a:buFont typeface="Arial" pitchFamily="34" charset="0"/>
              <a:buChar char="•"/>
              <a:defRPr/>
            </a:pPr>
            <a:endParaRPr lang="sl-SI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Kako smo oblikovali vzorec in zbirali podatke?</a:t>
            </a:r>
          </a:p>
        </p:txBody>
      </p:sp>
      <p:sp>
        <p:nvSpPr>
          <p:cNvPr id="4100" name="TextBox 3"/>
          <p:cNvSpPr txBox="1">
            <a:spLocks noChangeArrowheads="1"/>
          </p:cNvSpPr>
          <p:nvPr/>
        </p:nvSpPr>
        <p:spPr bwMode="auto">
          <a:xfrm>
            <a:off x="409575" y="1412875"/>
            <a:ext cx="8564563" cy="554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285750" indent="-285750">
              <a:buFont typeface="Arial" pitchFamily="34" charset="0"/>
              <a:buChar char="•"/>
              <a:defRPr/>
            </a:pPr>
            <a:r>
              <a:rPr lang="sl-SI" sz="2400" dirty="0" smtClean="0">
                <a:cs typeface="Arial" charset="0"/>
              </a:rPr>
              <a:t>Podatki o članih nadzornega sveta in uprav v 384 velikih in srednje velikih podjetjih v predelovalni in storitvenih dejavnostih v obdobju 2000 - 2010-&gt;  3.668 oseb (19,2 % žensk)</a:t>
            </a:r>
          </a:p>
          <a:p>
            <a:pPr marL="285750" indent="-285750">
              <a:buFont typeface="Arial" pitchFamily="34" charset="0"/>
              <a:buChar char="•"/>
              <a:defRPr/>
            </a:pPr>
            <a:endParaRPr lang="sl-SI" sz="2400" dirty="0" smtClean="0">
              <a:cs typeface="Arial" charset="0"/>
            </a:endParaRPr>
          </a:p>
          <a:p>
            <a:pPr marL="285750" indent="-285750">
              <a:buFont typeface="Arial" pitchFamily="34" charset="0"/>
              <a:buChar char="•"/>
              <a:defRPr/>
            </a:pPr>
            <a:r>
              <a:rPr lang="sl-SI" sz="2400" dirty="0" smtClean="0">
                <a:cs typeface="Arial" charset="0"/>
              </a:rPr>
              <a:t>Iz analize smo izključili družbe z omejeno odgovornostjo, ki nimajo nadzornih svetov ter finančne institucije </a:t>
            </a:r>
            <a:r>
              <a:rPr lang="sl-SI" sz="2400" dirty="0" smtClean="0">
                <a:cs typeface="Arial" charset="0"/>
                <a:sym typeface="Wingdings" pitchFamily="2" charset="2"/>
              </a:rPr>
              <a:t> 308 podjetij, v katerih je v vlogi nadzornikov nastopalo  92% posameznikov iz vzorca</a:t>
            </a:r>
          </a:p>
          <a:p>
            <a:pPr>
              <a:defRPr/>
            </a:pPr>
            <a:endParaRPr lang="sl-SI" sz="2400" dirty="0" smtClean="0">
              <a:cs typeface="Arial" charset="0"/>
              <a:sym typeface="Wingdings" pitchFamily="2" charset="2"/>
            </a:endParaRPr>
          </a:p>
          <a:p>
            <a:pPr marL="342900" indent="-342900">
              <a:buFont typeface="Wingdings" pitchFamily="2" charset="2"/>
              <a:buChar char="Ø"/>
              <a:defRPr/>
            </a:pPr>
            <a:r>
              <a:rPr lang="sl-SI" sz="2400" dirty="0" smtClean="0">
                <a:cs typeface="Arial" charset="0"/>
                <a:sym typeface="Wingdings" pitchFamily="2" charset="2"/>
              </a:rPr>
              <a:t>25 odstotkov nadzornikov v nadzorne svete imenovanih vsaj dvakrat  </a:t>
            </a:r>
          </a:p>
          <a:p>
            <a:pPr>
              <a:defRPr/>
            </a:pPr>
            <a:endParaRPr lang="sl-SI" sz="2400" dirty="0" smtClean="0">
              <a:cs typeface="Arial" charset="0"/>
              <a:sym typeface="Wingdings" pitchFamily="2" charset="2"/>
            </a:endParaRPr>
          </a:p>
          <a:p>
            <a:pPr marL="342900" indent="-342900">
              <a:buFont typeface="Wingdings" pitchFamily="2" charset="2"/>
              <a:buChar char="Ø"/>
              <a:defRPr/>
            </a:pPr>
            <a:r>
              <a:rPr lang="sl-SI" sz="2400" dirty="0" smtClean="0">
                <a:cs typeface="Arial" charset="0"/>
                <a:sym typeface="Wingdings" pitchFamily="2" charset="2"/>
              </a:rPr>
              <a:t>46 odstotkov od nadpovprečno pogosto imenovanih je bilo politično „okuženih“</a:t>
            </a:r>
            <a:endParaRPr lang="sl-SI" sz="2400" dirty="0" smtClean="0">
              <a:cs typeface="Arial" charset="0"/>
            </a:endParaRPr>
          </a:p>
          <a:p>
            <a:pPr>
              <a:defRPr/>
            </a:pPr>
            <a:endParaRPr lang="sl-SI" dirty="0" smtClean="0"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z="2400" smtClean="0"/>
              <a:t>Primerjava karakteristik nadpovprečno imenovanih nadzornikov s celotnim vzorcem nadzornikov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611188" y="1557338"/>
          <a:ext cx="8353425" cy="453548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40471"/>
                <a:gridCol w="2405578"/>
                <a:gridCol w="2407376"/>
              </a:tblGrid>
              <a:tr h="430790"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 </a:t>
                      </a:r>
                      <a:endParaRPr lang="sl-SI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50801" marB="50801"/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sl-SI" sz="1800" b="1" dirty="0" smtClean="0">
                          <a:solidFill>
                            <a:srgbClr val="C00000"/>
                          </a:solidFill>
                          <a:effectLst/>
                        </a:rPr>
                        <a:t>Celoten vzorec</a:t>
                      </a:r>
                      <a:endParaRPr lang="sl-SI" sz="1800" b="1" dirty="0">
                        <a:solidFill>
                          <a:srgbClr val="C00000"/>
                        </a:solidFill>
                        <a:effectLst/>
                        <a:latin typeface="Times New Roman"/>
                        <a:ea typeface="ヒラギノ角ゴ Pro W3"/>
                      </a:endParaRPr>
                    </a:p>
                  </a:txBody>
                  <a:tcPr marL="0" marR="0" marT="50801" marB="50801"/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sl-SI" sz="1800" b="1" dirty="0" err="1" smtClean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</a:rPr>
                        <a:t>Podvzorec</a:t>
                      </a:r>
                      <a:r>
                        <a:rPr lang="sl-SI" sz="1800" b="1" baseline="0" dirty="0" smtClean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</a:rPr>
                        <a:t> </a:t>
                      </a:r>
                      <a:endParaRPr lang="sl-SI" sz="1800" b="1" dirty="0">
                        <a:solidFill>
                          <a:srgbClr val="C00000"/>
                        </a:solidFill>
                        <a:effectLst/>
                        <a:latin typeface="Times New Roman"/>
                        <a:ea typeface="ヒラギノ角ゴ Pro W3"/>
                      </a:endParaRPr>
                    </a:p>
                  </a:txBody>
                  <a:tcPr marL="0" marR="0" marT="50801" marB="50801"/>
                </a:tc>
              </a:tr>
              <a:tr h="430790"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sl-SI" sz="1800" dirty="0" smtClean="0">
                          <a:effectLst/>
                        </a:rPr>
                        <a:t>Skupno število</a:t>
                      </a:r>
                      <a:r>
                        <a:rPr lang="sl-SI" sz="1800" baseline="0" dirty="0" smtClean="0">
                          <a:effectLst/>
                        </a:rPr>
                        <a:t> nadzornikov</a:t>
                      </a:r>
                      <a:endParaRPr lang="sl-SI" sz="18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ヒラギノ角ゴ Pro W3"/>
                      </a:endParaRPr>
                    </a:p>
                  </a:txBody>
                  <a:tcPr marL="0" marR="0" marT="50801" marB="50801"/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3,668</a:t>
                      </a:r>
                      <a:endParaRPr lang="sl-SI" sz="1800">
                        <a:solidFill>
                          <a:srgbClr val="000000"/>
                        </a:solidFill>
                        <a:effectLst/>
                        <a:latin typeface="Times New Roman"/>
                        <a:ea typeface="ヒラギノ角ゴ Pro W3"/>
                      </a:endParaRPr>
                    </a:p>
                  </a:txBody>
                  <a:tcPr marL="0" marR="0" marT="50801" marB="50801"/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924</a:t>
                      </a:r>
                      <a:endParaRPr lang="sl-SI" sz="1800">
                        <a:solidFill>
                          <a:srgbClr val="000000"/>
                        </a:solidFill>
                        <a:effectLst/>
                        <a:latin typeface="Times New Roman"/>
                        <a:ea typeface="ヒラギノ角ゴ Pro W3"/>
                      </a:endParaRPr>
                    </a:p>
                  </a:txBody>
                  <a:tcPr marL="0" marR="0" marT="50801" marB="50801"/>
                </a:tc>
              </a:tr>
              <a:tr h="430790"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sl-SI" sz="1800" dirty="0" smtClean="0">
                          <a:effectLst/>
                        </a:rPr>
                        <a:t>Menjalni sektor</a:t>
                      </a:r>
                      <a:r>
                        <a:rPr lang="sl-SI" sz="1800" baseline="0" dirty="0" smtClean="0">
                          <a:effectLst/>
                        </a:rPr>
                        <a:t> </a:t>
                      </a:r>
                      <a:endParaRPr lang="sl-SI" sz="18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ヒラギノ角ゴ Pro W3"/>
                      </a:endParaRPr>
                    </a:p>
                  </a:txBody>
                  <a:tcPr marL="0" marR="0" marT="50801" marB="50801"/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</a:rPr>
                        <a:t>50</a:t>
                      </a:r>
                      <a:r>
                        <a:rPr lang="sl-SI" sz="1800" dirty="0" smtClean="0">
                          <a:effectLst/>
                        </a:rPr>
                        <a:t>,</a:t>
                      </a:r>
                      <a:r>
                        <a:rPr lang="en-US" sz="1800" dirty="0" smtClean="0">
                          <a:effectLst/>
                        </a:rPr>
                        <a:t>3</a:t>
                      </a:r>
                      <a:r>
                        <a:rPr lang="en-US" sz="1800" dirty="0">
                          <a:effectLst/>
                        </a:rPr>
                        <a:t>%</a:t>
                      </a:r>
                      <a:endParaRPr lang="sl-SI" sz="18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ヒラギノ角ゴ Pro W3"/>
                      </a:endParaRPr>
                    </a:p>
                  </a:txBody>
                  <a:tcPr marL="0" marR="0" marT="50801" marB="50801"/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</a:rPr>
                        <a:t>50</a:t>
                      </a:r>
                      <a:r>
                        <a:rPr lang="sl-SI" sz="1800" dirty="0" smtClean="0">
                          <a:effectLst/>
                        </a:rPr>
                        <a:t>,</a:t>
                      </a:r>
                      <a:r>
                        <a:rPr lang="en-US" sz="1800" dirty="0" smtClean="0">
                          <a:effectLst/>
                        </a:rPr>
                        <a:t>2</a:t>
                      </a:r>
                      <a:r>
                        <a:rPr lang="en-US" sz="1800" dirty="0">
                          <a:effectLst/>
                        </a:rPr>
                        <a:t>%</a:t>
                      </a:r>
                      <a:endParaRPr lang="sl-SI" sz="18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ヒラギノ角ゴ Pro W3"/>
                      </a:endParaRPr>
                    </a:p>
                  </a:txBody>
                  <a:tcPr marL="0" marR="0" marT="50801" marB="50801"/>
                </a:tc>
              </a:tr>
              <a:tr h="430790"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sl-SI" sz="1800" dirty="0" smtClean="0">
                          <a:effectLst/>
                        </a:rPr>
                        <a:t>Doktorat znanosti</a:t>
                      </a:r>
                      <a:endParaRPr lang="sl-SI" sz="18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ヒラギノ角ゴ Pro W3"/>
                      </a:endParaRPr>
                    </a:p>
                  </a:txBody>
                  <a:tcPr marL="0" marR="0" marT="50801" marB="50801"/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</a:rPr>
                        <a:t>13</a:t>
                      </a:r>
                      <a:r>
                        <a:rPr lang="sl-SI" sz="1800" dirty="0" smtClean="0">
                          <a:effectLst/>
                        </a:rPr>
                        <a:t>,</a:t>
                      </a:r>
                      <a:r>
                        <a:rPr lang="en-US" sz="1800" dirty="0" smtClean="0">
                          <a:effectLst/>
                        </a:rPr>
                        <a:t>2</a:t>
                      </a:r>
                      <a:r>
                        <a:rPr lang="en-US" sz="1800" dirty="0">
                          <a:effectLst/>
                        </a:rPr>
                        <a:t>%</a:t>
                      </a:r>
                      <a:endParaRPr lang="sl-SI" sz="18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ヒラギノ角ゴ Pro W3"/>
                      </a:endParaRPr>
                    </a:p>
                  </a:txBody>
                  <a:tcPr marL="0" marR="0" marT="50801" marB="50801"/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</a:rPr>
                        <a:t>8</a:t>
                      </a:r>
                      <a:r>
                        <a:rPr lang="sl-SI" sz="1800" dirty="0" smtClean="0">
                          <a:effectLst/>
                        </a:rPr>
                        <a:t>,</a:t>
                      </a:r>
                      <a:r>
                        <a:rPr lang="en-US" sz="1800" dirty="0" smtClean="0">
                          <a:effectLst/>
                        </a:rPr>
                        <a:t>7</a:t>
                      </a:r>
                      <a:r>
                        <a:rPr lang="en-US" sz="1800" dirty="0">
                          <a:effectLst/>
                        </a:rPr>
                        <a:t>%</a:t>
                      </a:r>
                      <a:endParaRPr lang="sl-SI" sz="18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ヒラギノ角ゴ Pro W3"/>
                      </a:endParaRPr>
                    </a:p>
                  </a:txBody>
                  <a:tcPr marL="0" marR="0" marT="50801" marB="50801"/>
                </a:tc>
              </a:tr>
              <a:tr h="430790"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</a:rPr>
                        <a:t>Ma</a:t>
                      </a:r>
                      <a:r>
                        <a:rPr lang="sl-SI" sz="1800" dirty="0" err="1" smtClean="0">
                          <a:effectLst/>
                        </a:rPr>
                        <a:t>gisterij</a:t>
                      </a:r>
                      <a:r>
                        <a:rPr lang="sl-SI" sz="1800" baseline="0" dirty="0" smtClean="0">
                          <a:effectLst/>
                        </a:rPr>
                        <a:t> znanosti</a:t>
                      </a:r>
                      <a:endParaRPr lang="sl-SI" sz="18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ヒラギノ角ゴ Pro W3"/>
                      </a:endParaRPr>
                    </a:p>
                  </a:txBody>
                  <a:tcPr marL="0" marR="0" marT="50801" marB="50801"/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</a:rPr>
                        <a:t>26</a:t>
                      </a:r>
                      <a:r>
                        <a:rPr lang="sl-SI" sz="1800" dirty="0" smtClean="0">
                          <a:effectLst/>
                        </a:rPr>
                        <a:t>,</a:t>
                      </a:r>
                      <a:r>
                        <a:rPr lang="en-US" sz="1800" dirty="0" smtClean="0">
                          <a:effectLst/>
                        </a:rPr>
                        <a:t>1</a:t>
                      </a:r>
                      <a:r>
                        <a:rPr lang="en-US" sz="1800" dirty="0">
                          <a:effectLst/>
                        </a:rPr>
                        <a:t>%</a:t>
                      </a:r>
                      <a:endParaRPr lang="sl-SI" sz="18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ヒラギノ角ゴ Pro W3"/>
                      </a:endParaRPr>
                    </a:p>
                  </a:txBody>
                  <a:tcPr marL="0" marR="0" marT="50801" marB="50801"/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</a:rPr>
                        <a:t>20</a:t>
                      </a:r>
                      <a:r>
                        <a:rPr lang="sl-SI" sz="1800" dirty="0" smtClean="0">
                          <a:effectLst/>
                        </a:rPr>
                        <a:t>,</a:t>
                      </a:r>
                      <a:r>
                        <a:rPr lang="en-US" sz="1800" dirty="0" smtClean="0">
                          <a:effectLst/>
                        </a:rPr>
                        <a:t>8</a:t>
                      </a:r>
                      <a:r>
                        <a:rPr lang="en-US" sz="1800" dirty="0">
                          <a:effectLst/>
                        </a:rPr>
                        <a:t>%</a:t>
                      </a:r>
                      <a:endParaRPr lang="sl-SI" sz="18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ヒラギノ角ゴ Pro W3"/>
                      </a:endParaRPr>
                    </a:p>
                  </a:txBody>
                  <a:tcPr marL="0" marR="0" marT="50801" marB="50801"/>
                </a:tc>
              </a:tr>
              <a:tr h="430790"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sl-SI" sz="1800" dirty="0" err="1" smtClean="0">
                          <a:effectLst/>
                        </a:rPr>
                        <a:t>VII.stopnja</a:t>
                      </a:r>
                      <a:r>
                        <a:rPr lang="sl-SI" sz="1800" baseline="0" dirty="0" smtClean="0">
                          <a:effectLst/>
                        </a:rPr>
                        <a:t> izobrazbe</a:t>
                      </a:r>
                      <a:r>
                        <a:rPr lang="en-US" sz="1800" dirty="0" smtClean="0">
                          <a:effectLst/>
                        </a:rPr>
                        <a:t> </a:t>
                      </a:r>
                      <a:endParaRPr lang="sl-SI" sz="18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ヒラギノ角ゴ Pro W3"/>
                      </a:endParaRPr>
                    </a:p>
                  </a:txBody>
                  <a:tcPr marL="0" marR="0" marT="50801" marB="50801"/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</a:rPr>
                        <a:t>46</a:t>
                      </a:r>
                      <a:r>
                        <a:rPr lang="sl-SI" sz="1800" dirty="0" smtClean="0">
                          <a:effectLst/>
                        </a:rPr>
                        <a:t>,</a:t>
                      </a:r>
                      <a:r>
                        <a:rPr lang="en-US" sz="1800" dirty="0" smtClean="0">
                          <a:effectLst/>
                        </a:rPr>
                        <a:t>0</a:t>
                      </a:r>
                      <a:r>
                        <a:rPr lang="en-US" sz="1800" dirty="0">
                          <a:effectLst/>
                        </a:rPr>
                        <a:t>%</a:t>
                      </a:r>
                      <a:endParaRPr lang="sl-SI" sz="18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ヒラギノ角ゴ Pro W3"/>
                      </a:endParaRPr>
                    </a:p>
                  </a:txBody>
                  <a:tcPr marL="0" marR="0" marT="50801" marB="50801"/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</a:rPr>
                        <a:t>38</a:t>
                      </a:r>
                      <a:r>
                        <a:rPr lang="sl-SI" sz="1800" dirty="0" smtClean="0">
                          <a:effectLst/>
                        </a:rPr>
                        <a:t>,</a:t>
                      </a:r>
                      <a:r>
                        <a:rPr lang="en-US" sz="1800" dirty="0" smtClean="0">
                          <a:effectLst/>
                        </a:rPr>
                        <a:t>8</a:t>
                      </a:r>
                      <a:r>
                        <a:rPr lang="en-US" sz="1800" dirty="0">
                          <a:effectLst/>
                        </a:rPr>
                        <a:t>%</a:t>
                      </a:r>
                      <a:endParaRPr lang="sl-SI" sz="18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ヒラギノ角ゴ Pro W3"/>
                      </a:endParaRPr>
                    </a:p>
                  </a:txBody>
                  <a:tcPr marL="0" marR="0" marT="50801" marB="50801"/>
                </a:tc>
              </a:tr>
              <a:tr h="430790"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sl-SI" sz="1800" dirty="0" smtClean="0">
                          <a:effectLst/>
                        </a:rPr>
                        <a:t>Manj kot sedma</a:t>
                      </a:r>
                      <a:r>
                        <a:rPr lang="sl-SI" sz="1800" baseline="0" dirty="0" smtClean="0">
                          <a:effectLst/>
                        </a:rPr>
                        <a:t> stopnja izobrazbe </a:t>
                      </a:r>
                      <a:endParaRPr lang="sl-SI" sz="18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ヒラギノ角ゴ Pro W3"/>
                      </a:endParaRPr>
                    </a:p>
                  </a:txBody>
                  <a:tcPr marL="0" marR="0" marT="50801" marB="50801"/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</a:rPr>
                        <a:t>14</a:t>
                      </a:r>
                      <a:r>
                        <a:rPr lang="sl-SI" sz="1800" dirty="0" smtClean="0">
                          <a:effectLst/>
                        </a:rPr>
                        <a:t>,</a:t>
                      </a:r>
                      <a:r>
                        <a:rPr lang="en-US" sz="1800" dirty="0" smtClean="0">
                          <a:effectLst/>
                        </a:rPr>
                        <a:t>6</a:t>
                      </a:r>
                      <a:r>
                        <a:rPr lang="en-US" sz="1800" dirty="0">
                          <a:effectLst/>
                        </a:rPr>
                        <a:t>%</a:t>
                      </a:r>
                      <a:endParaRPr lang="sl-SI" sz="18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ヒラギノ角ゴ Pro W3"/>
                      </a:endParaRPr>
                    </a:p>
                  </a:txBody>
                  <a:tcPr marL="0" marR="0" marT="50801" marB="50801"/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</a:rPr>
                        <a:t>31</a:t>
                      </a:r>
                      <a:r>
                        <a:rPr lang="sl-SI" sz="1800" dirty="0" smtClean="0">
                          <a:effectLst/>
                        </a:rPr>
                        <a:t>,</a:t>
                      </a:r>
                      <a:r>
                        <a:rPr lang="en-US" sz="1800" dirty="0" smtClean="0">
                          <a:effectLst/>
                        </a:rPr>
                        <a:t>7</a:t>
                      </a:r>
                      <a:r>
                        <a:rPr lang="en-US" sz="1800" dirty="0">
                          <a:effectLst/>
                        </a:rPr>
                        <a:t>%</a:t>
                      </a:r>
                      <a:endParaRPr lang="sl-SI" sz="18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ヒラギノ角ゴ Pro W3"/>
                      </a:endParaRPr>
                    </a:p>
                  </a:txBody>
                  <a:tcPr marL="0" marR="0" marT="50801" marB="50801"/>
                </a:tc>
              </a:tr>
              <a:tr h="430790"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sl-SI" sz="1800" dirty="0" smtClean="0">
                          <a:effectLst/>
                        </a:rPr>
                        <a:t>Povprečna starost</a:t>
                      </a:r>
                      <a:endParaRPr lang="sl-SI" sz="18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ヒラギノ角ゴ Pro W3"/>
                      </a:endParaRPr>
                    </a:p>
                  </a:txBody>
                  <a:tcPr marL="0" marR="0" marT="50801" marB="50801"/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</a:rPr>
                        <a:t>54</a:t>
                      </a:r>
                      <a:r>
                        <a:rPr lang="sl-SI" sz="1800" dirty="0" smtClean="0">
                          <a:effectLst/>
                        </a:rPr>
                        <a:t>,</a:t>
                      </a:r>
                      <a:r>
                        <a:rPr lang="en-US" sz="1800" dirty="0" smtClean="0">
                          <a:effectLst/>
                        </a:rPr>
                        <a:t>23 </a:t>
                      </a:r>
                      <a:endParaRPr lang="sl-SI" sz="18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ヒラギノ角ゴ Pro W3"/>
                      </a:endParaRPr>
                    </a:p>
                  </a:txBody>
                  <a:tcPr marL="0" marR="0" marT="50801" marB="50801"/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</a:rPr>
                        <a:t>54</a:t>
                      </a:r>
                      <a:r>
                        <a:rPr lang="sl-SI" sz="1800" dirty="0" smtClean="0">
                          <a:effectLst/>
                        </a:rPr>
                        <a:t>,</a:t>
                      </a:r>
                      <a:r>
                        <a:rPr lang="en-US" sz="1800" dirty="0" smtClean="0">
                          <a:effectLst/>
                        </a:rPr>
                        <a:t>47 </a:t>
                      </a:r>
                      <a:endParaRPr lang="sl-SI" sz="18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ヒラギノ角ゴ Pro W3"/>
                      </a:endParaRPr>
                    </a:p>
                  </a:txBody>
                  <a:tcPr marL="0" marR="0" marT="50801" marB="50801"/>
                </a:tc>
              </a:tr>
              <a:tr h="108916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l-SI" sz="1800" dirty="0" smtClean="0"/>
                        <a:t>Povprečno število podjetij, v katerih</a:t>
                      </a:r>
                      <a:r>
                        <a:rPr lang="sl-SI" sz="1800" baseline="0" dirty="0" smtClean="0"/>
                        <a:t> je imenovan na mesto člana nadzornega sveta</a:t>
                      </a:r>
                      <a:endParaRPr lang="sl-SI" sz="1800" dirty="0" smtClean="0">
                        <a:latin typeface="Times New Roman"/>
                        <a:ea typeface="Calibri"/>
                      </a:endParaRPr>
                    </a:p>
                  </a:txBody>
                  <a:tcPr marL="0" marR="0" marT="50801" marB="50801"/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sl-SI" sz="18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ヒラギノ角ゴ Pro W3"/>
                        </a:rPr>
                        <a:t>2,7</a:t>
                      </a:r>
                      <a:endParaRPr lang="sl-SI" sz="18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ヒラギノ角ゴ Pro W3"/>
                      </a:endParaRPr>
                    </a:p>
                  </a:txBody>
                  <a:tcPr marL="0" marR="0" marT="50801" marB="50801"/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sl-SI" sz="18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ヒラギノ角ゴ Pro W3"/>
                        </a:rPr>
                        <a:t>1,4</a:t>
                      </a:r>
                      <a:endParaRPr lang="sl-SI" sz="18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ヒラギノ角ゴ Pro W3"/>
                      </a:endParaRPr>
                    </a:p>
                  </a:txBody>
                  <a:tcPr marL="0" marR="0" marT="50801" marB="50801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Značilnosti kadrovanja v nadzorne svete v obdobju 2000-2010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38560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370870">
                <a:tc>
                  <a:txBody>
                    <a:bodyPr/>
                    <a:lstStyle/>
                    <a:p>
                      <a:r>
                        <a:rPr lang="sl-SI" sz="1800" dirty="0" smtClean="0"/>
                        <a:t>Obdobje</a:t>
                      </a:r>
                      <a:endParaRPr lang="sl-SI" sz="18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r>
                        <a:rPr lang="sl-SI" sz="1800" dirty="0" smtClean="0"/>
                        <a:t>2000-2003</a:t>
                      </a:r>
                      <a:endParaRPr lang="sl-SI" sz="18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r>
                        <a:rPr lang="sl-SI" sz="1800" dirty="0" smtClean="0"/>
                        <a:t>2004-2008</a:t>
                      </a:r>
                      <a:endParaRPr lang="sl-SI" sz="18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r>
                        <a:rPr lang="sl-SI" sz="1800" dirty="0" smtClean="0"/>
                        <a:t>2009-2010</a:t>
                      </a:r>
                      <a:endParaRPr lang="sl-SI" sz="1800" dirty="0"/>
                    </a:p>
                  </a:txBody>
                  <a:tcPr marT="45724" marB="45724"/>
                </a:tc>
              </a:tr>
              <a:tr h="914476">
                <a:tc>
                  <a:txBody>
                    <a:bodyPr/>
                    <a:lstStyle/>
                    <a:p>
                      <a:r>
                        <a:rPr lang="sl-SI" sz="1800" dirty="0" smtClean="0"/>
                        <a:t>Povprečno število članov nadzornega</a:t>
                      </a:r>
                      <a:r>
                        <a:rPr lang="sl-SI" sz="1800" baseline="0" dirty="0" smtClean="0"/>
                        <a:t> sveta</a:t>
                      </a:r>
                      <a:endParaRPr lang="sl-SI" sz="18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r>
                        <a:rPr lang="sl-SI" sz="1800" dirty="0" smtClean="0"/>
                        <a:t>5,7</a:t>
                      </a:r>
                      <a:endParaRPr lang="sl-SI" sz="18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r>
                        <a:rPr lang="sl-SI" sz="1800" dirty="0" smtClean="0"/>
                        <a:t>5,2</a:t>
                      </a:r>
                      <a:endParaRPr lang="sl-SI" sz="18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r>
                        <a:rPr lang="sl-SI" sz="1800" dirty="0" smtClean="0"/>
                        <a:t>4,8</a:t>
                      </a:r>
                      <a:endParaRPr lang="sl-SI" sz="1800" dirty="0"/>
                    </a:p>
                  </a:txBody>
                  <a:tcPr marT="45724" marB="45724"/>
                </a:tc>
              </a:tr>
              <a:tr h="370870">
                <a:tc>
                  <a:txBody>
                    <a:bodyPr/>
                    <a:lstStyle/>
                    <a:p>
                      <a:r>
                        <a:rPr lang="sl-SI" sz="1800" dirty="0" smtClean="0"/>
                        <a:t>Delež žensk (v %)</a:t>
                      </a:r>
                      <a:endParaRPr lang="sl-SI" sz="18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r>
                        <a:rPr lang="sl-SI" sz="1800" dirty="0" smtClean="0"/>
                        <a:t>19,9</a:t>
                      </a:r>
                      <a:endParaRPr lang="sl-SI" sz="18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r>
                        <a:rPr lang="sl-SI" sz="1800" dirty="0" smtClean="0"/>
                        <a:t>18,5</a:t>
                      </a:r>
                      <a:endParaRPr lang="sl-SI" sz="18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r>
                        <a:rPr lang="sl-SI" sz="1800" dirty="0" smtClean="0"/>
                        <a:t>17,5</a:t>
                      </a:r>
                      <a:endParaRPr lang="sl-SI" sz="1800" dirty="0"/>
                    </a:p>
                  </a:txBody>
                  <a:tcPr marT="45724" marB="45724"/>
                </a:tc>
              </a:tr>
              <a:tr h="370870">
                <a:tc>
                  <a:txBody>
                    <a:bodyPr/>
                    <a:lstStyle/>
                    <a:p>
                      <a:r>
                        <a:rPr lang="sl-SI" sz="1800" dirty="0" smtClean="0"/>
                        <a:t>Delež tujcev (v %)</a:t>
                      </a:r>
                      <a:endParaRPr lang="sl-SI" sz="18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r>
                        <a:rPr lang="sl-SI" sz="1800" dirty="0" smtClean="0"/>
                        <a:t>5,5</a:t>
                      </a:r>
                      <a:endParaRPr lang="sl-SI" sz="18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r>
                        <a:rPr lang="sl-SI" sz="1800" dirty="0" smtClean="0"/>
                        <a:t>7,7</a:t>
                      </a:r>
                      <a:endParaRPr lang="sl-SI" sz="18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r>
                        <a:rPr lang="sl-SI" sz="1800" dirty="0" smtClean="0"/>
                        <a:t>10,0</a:t>
                      </a:r>
                      <a:endParaRPr lang="sl-SI" sz="1800" dirty="0"/>
                    </a:p>
                  </a:txBody>
                  <a:tcPr marT="45724" marB="45724"/>
                </a:tc>
              </a:tr>
              <a:tr h="914476">
                <a:tc>
                  <a:txBody>
                    <a:bodyPr/>
                    <a:lstStyle/>
                    <a:p>
                      <a:r>
                        <a:rPr lang="sl-SI" sz="1800" dirty="0" smtClean="0"/>
                        <a:t>Delež politično opredeljenih nadzornikov (v %)</a:t>
                      </a:r>
                      <a:endParaRPr lang="sl-SI" sz="18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r>
                        <a:rPr lang="sl-SI" sz="1800" dirty="0" smtClean="0"/>
                        <a:t>22,0</a:t>
                      </a:r>
                      <a:endParaRPr lang="sl-SI" sz="18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r>
                        <a:rPr lang="sl-SI" sz="1800" dirty="0" smtClean="0"/>
                        <a:t>25,9</a:t>
                      </a:r>
                      <a:endParaRPr lang="sl-SI" sz="18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r>
                        <a:rPr lang="sl-SI" sz="1800" dirty="0" smtClean="0"/>
                        <a:t>25,8</a:t>
                      </a:r>
                      <a:endParaRPr lang="sl-SI" sz="1800" dirty="0"/>
                    </a:p>
                  </a:txBody>
                  <a:tcPr marT="45724" marB="45724"/>
                </a:tc>
              </a:tr>
              <a:tr h="914476">
                <a:tc>
                  <a:txBody>
                    <a:bodyPr/>
                    <a:lstStyle/>
                    <a:p>
                      <a:r>
                        <a:rPr lang="sl-SI" sz="1800" dirty="0" smtClean="0"/>
                        <a:t>Delež nadzornikov iz regije (v %)</a:t>
                      </a:r>
                      <a:endParaRPr lang="sl-SI" sz="18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r>
                        <a:rPr lang="sl-SI" sz="1800" dirty="0" smtClean="0"/>
                        <a:t>29,5</a:t>
                      </a:r>
                      <a:endParaRPr lang="sl-SI" sz="18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r>
                        <a:rPr lang="sl-SI" sz="1800" dirty="0" smtClean="0"/>
                        <a:t>43,6</a:t>
                      </a:r>
                      <a:endParaRPr lang="sl-SI" sz="18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r>
                        <a:rPr lang="sl-SI" sz="1800" dirty="0" smtClean="0"/>
                        <a:t>54,7</a:t>
                      </a:r>
                      <a:endParaRPr lang="sl-SI" sz="1800" dirty="0"/>
                    </a:p>
                  </a:txBody>
                  <a:tcPr marT="45724" marB="45724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Število nadzornikov in njihova povezava s politiko</a:t>
            </a:r>
          </a:p>
        </p:txBody>
      </p:sp>
      <p:graphicFrame>
        <p:nvGraphicFramePr>
          <p:cNvPr id="4" name="Chart 3"/>
          <p:cNvGraphicFramePr/>
          <p:nvPr/>
        </p:nvGraphicFramePr>
        <p:xfrm>
          <a:off x="323528" y="1782108"/>
          <a:ext cx="4248472" cy="2592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Chart 4"/>
          <p:cNvGraphicFramePr/>
          <p:nvPr/>
        </p:nvGraphicFramePr>
        <p:xfrm>
          <a:off x="4644008" y="4149080"/>
          <a:ext cx="3832860" cy="22479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221" name="TextBox 5"/>
          <p:cNvSpPr txBox="1">
            <a:spLocks noChangeArrowheads="1"/>
          </p:cNvSpPr>
          <p:nvPr/>
        </p:nvSpPr>
        <p:spPr bwMode="auto">
          <a:xfrm>
            <a:off x="1258888" y="1412875"/>
            <a:ext cx="21526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sl-SI"/>
              <a:t>Število nadzornikov</a:t>
            </a:r>
          </a:p>
        </p:txBody>
      </p:sp>
      <p:sp>
        <p:nvSpPr>
          <p:cNvPr id="9222" name="TextBox 8"/>
          <p:cNvSpPr txBox="1">
            <a:spLocks noChangeArrowheads="1"/>
          </p:cNvSpPr>
          <p:nvPr/>
        </p:nvSpPr>
        <p:spPr bwMode="auto">
          <a:xfrm>
            <a:off x="4859338" y="3860800"/>
            <a:ext cx="4114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sl-SI"/>
              <a:t>Delež politično „okuženih“ nadzornikov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z="3400" smtClean="0"/>
              <a:t>Delež politično opredeljenih nadzornikov po panogah</a:t>
            </a:r>
          </a:p>
        </p:txBody>
      </p:sp>
      <p:pic>
        <p:nvPicPr>
          <p:cNvPr id="10243" name="Picture 1" descr="image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1628775"/>
            <a:ext cx="8291512" cy="4441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Poslovanje podjetij v vzorcu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684213" y="1773238"/>
          <a:ext cx="8351837" cy="417988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129887"/>
                <a:gridCol w="1680816"/>
                <a:gridCol w="2180295"/>
                <a:gridCol w="2360839"/>
              </a:tblGrid>
              <a:tr h="394201"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 </a:t>
                      </a:r>
                      <a:endParaRPr lang="sl-SI" sz="16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ヒラギノ角ゴ Pro W3"/>
                      </a:endParaRPr>
                    </a:p>
                  </a:txBody>
                  <a:tcPr marL="0" marR="0" marT="50798" marB="50798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C00000"/>
                          </a:solidFill>
                          <a:effectLst/>
                        </a:rPr>
                        <a:t>2000-2003</a:t>
                      </a:r>
                      <a:endParaRPr lang="sl-SI" sz="1600" b="1" dirty="0">
                        <a:solidFill>
                          <a:srgbClr val="C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50798" marB="50798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C00000"/>
                          </a:solidFill>
                          <a:effectLst/>
                        </a:rPr>
                        <a:t>2004-2008</a:t>
                      </a:r>
                      <a:endParaRPr lang="sl-SI" sz="1600" b="1" dirty="0">
                        <a:solidFill>
                          <a:srgbClr val="C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50798" marB="50798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C00000"/>
                          </a:solidFill>
                          <a:effectLst/>
                        </a:rPr>
                        <a:t>2009-2010</a:t>
                      </a:r>
                      <a:endParaRPr lang="sl-SI" sz="1600" b="1" dirty="0">
                        <a:solidFill>
                          <a:srgbClr val="C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50798" marB="50798"/>
                </a:tc>
              </a:tr>
              <a:tr h="697529"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</a:rPr>
                        <a:t>Zaposleni</a:t>
                      </a:r>
                      <a:endParaRPr lang="sl-SI" sz="16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ヒラギノ角ゴ Pro W3"/>
                      </a:endParaRPr>
                    </a:p>
                  </a:txBody>
                  <a:tcPr marL="0" marR="0" marT="50798" marB="50798"/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</a:rPr>
                        <a:t>521</a:t>
                      </a:r>
                      <a:r>
                        <a:rPr lang="sl-SI" sz="1800" dirty="0" smtClean="0">
                          <a:effectLst/>
                        </a:rPr>
                        <a:t>,</a:t>
                      </a:r>
                      <a:r>
                        <a:rPr lang="en-US" sz="1800" dirty="0" smtClean="0">
                          <a:effectLst/>
                        </a:rPr>
                        <a:t>45</a:t>
                      </a:r>
                      <a:endParaRPr lang="sl-SI" sz="18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ヒラギノ角ゴ Pro W3"/>
                      </a:endParaRPr>
                    </a:p>
                  </a:txBody>
                  <a:tcPr marL="0" marR="0" marT="50798" marB="50798"/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</a:rPr>
                        <a:t>558</a:t>
                      </a:r>
                      <a:r>
                        <a:rPr lang="sl-SI" sz="1800" dirty="0" smtClean="0">
                          <a:effectLst/>
                        </a:rPr>
                        <a:t>,</a:t>
                      </a:r>
                      <a:r>
                        <a:rPr lang="en-US" sz="1800" dirty="0" smtClean="0">
                          <a:effectLst/>
                        </a:rPr>
                        <a:t>30</a:t>
                      </a:r>
                      <a:endParaRPr lang="sl-SI" sz="18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ヒラギノ角ゴ Pro W3"/>
                      </a:endParaRPr>
                    </a:p>
                  </a:txBody>
                  <a:tcPr marL="0" marR="0" marT="50798" marB="50798"/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</a:rPr>
                        <a:t>537</a:t>
                      </a:r>
                      <a:r>
                        <a:rPr lang="sl-SI" sz="1800" dirty="0" smtClean="0">
                          <a:effectLst/>
                        </a:rPr>
                        <a:t>,</a:t>
                      </a:r>
                      <a:r>
                        <a:rPr lang="en-US" sz="1800" dirty="0" smtClean="0">
                          <a:effectLst/>
                        </a:rPr>
                        <a:t>82</a:t>
                      </a:r>
                      <a:endParaRPr lang="sl-SI" sz="18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ヒラギノ角ゴ Pro W3"/>
                      </a:endParaRPr>
                    </a:p>
                  </a:txBody>
                  <a:tcPr marL="0" marR="0" marT="50798" marB="50798"/>
                </a:tc>
              </a:tr>
              <a:tr h="697529"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 smtClean="0">
                          <a:effectLst/>
                        </a:rPr>
                        <a:t>Dodana vrednost </a:t>
                      </a:r>
                      <a:r>
                        <a:rPr lang="en-US" sz="1600" dirty="0" smtClean="0">
                          <a:effectLst/>
                        </a:rPr>
                        <a:t>(</a:t>
                      </a:r>
                      <a:r>
                        <a:rPr lang="sl-SI" sz="1600" dirty="0" smtClean="0">
                          <a:effectLst/>
                        </a:rPr>
                        <a:t>v</a:t>
                      </a:r>
                      <a:r>
                        <a:rPr lang="en-US" sz="1600" dirty="0" smtClean="0">
                          <a:effectLst/>
                        </a:rPr>
                        <a:t> </a:t>
                      </a:r>
                      <a:r>
                        <a:rPr lang="en-US" sz="1600" dirty="0" err="1">
                          <a:effectLst/>
                        </a:rPr>
                        <a:t>mio</a:t>
                      </a:r>
                      <a:r>
                        <a:rPr lang="en-US" sz="1600" dirty="0">
                          <a:effectLst/>
                        </a:rPr>
                        <a:t> €)</a:t>
                      </a:r>
                      <a:endParaRPr lang="sl-SI" sz="16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ヒラギノ角ゴ Pro W3"/>
                      </a:endParaRPr>
                    </a:p>
                  </a:txBody>
                  <a:tcPr marL="0" marR="0" marT="50798" marB="50798"/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</a:rPr>
                        <a:t>8</a:t>
                      </a:r>
                      <a:r>
                        <a:rPr lang="sl-SI" sz="1800" dirty="0" smtClean="0">
                          <a:effectLst/>
                        </a:rPr>
                        <a:t>,</a:t>
                      </a:r>
                      <a:r>
                        <a:rPr lang="en-US" sz="1800" dirty="0" smtClean="0">
                          <a:effectLst/>
                        </a:rPr>
                        <a:t>92</a:t>
                      </a:r>
                      <a:endParaRPr lang="sl-SI" sz="18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ヒラギノ角ゴ Pro W3"/>
                      </a:endParaRPr>
                    </a:p>
                  </a:txBody>
                  <a:tcPr marL="0" marR="0" marT="50798" marB="50798"/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</a:rPr>
                        <a:t>11</a:t>
                      </a:r>
                      <a:r>
                        <a:rPr lang="sl-SI" sz="1800" dirty="0" smtClean="0">
                          <a:effectLst/>
                        </a:rPr>
                        <a:t>,</a:t>
                      </a:r>
                      <a:r>
                        <a:rPr lang="en-US" sz="1800" dirty="0" smtClean="0">
                          <a:effectLst/>
                        </a:rPr>
                        <a:t>00</a:t>
                      </a:r>
                      <a:endParaRPr lang="sl-SI" sz="18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ヒラギノ角ゴ Pro W3"/>
                      </a:endParaRPr>
                    </a:p>
                  </a:txBody>
                  <a:tcPr marL="0" marR="0" marT="50798" marB="50798"/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</a:rPr>
                        <a:t>10</a:t>
                      </a:r>
                      <a:r>
                        <a:rPr lang="sl-SI" sz="1800" dirty="0" smtClean="0">
                          <a:effectLst/>
                        </a:rPr>
                        <a:t>,</a:t>
                      </a:r>
                      <a:r>
                        <a:rPr lang="en-US" sz="1800" dirty="0" smtClean="0">
                          <a:effectLst/>
                        </a:rPr>
                        <a:t>90</a:t>
                      </a:r>
                      <a:endParaRPr lang="sl-SI" sz="18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ヒラギノ角ゴ Pro W3"/>
                      </a:endParaRPr>
                    </a:p>
                  </a:txBody>
                  <a:tcPr marL="0" marR="0" marT="50798" marB="50798"/>
                </a:tc>
              </a:tr>
              <a:tr h="697529"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 smtClean="0">
                          <a:effectLst/>
                        </a:rPr>
                        <a:t>Stroški</a:t>
                      </a:r>
                      <a:r>
                        <a:rPr lang="sl-SI" sz="1600" baseline="0" dirty="0" smtClean="0">
                          <a:effectLst/>
                        </a:rPr>
                        <a:t> dela</a:t>
                      </a:r>
                      <a:r>
                        <a:rPr lang="en-US" sz="1600" dirty="0" smtClean="0">
                          <a:effectLst/>
                        </a:rPr>
                        <a:t> (</a:t>
                      </a:r>
                      <a:r>
                        <a:rPr lang="sl-SI" sz="1600" dirty="0" smtClean="0">
                          <a:effectLst/>
                        </a:rPr>
                        <a:t>v</a:t>
                      </a:r>
                      <a:r>
                        <a:rPr lang="en-US" sz="1600" dirty="0" smtClean="0">
                          <a:effectLst/>
                        </a:rPr>
                        <a:t> </a:t>
                      </a:r>
                      <a:r>
                        <a:rPr lang="en-US" sz="1600" dirty="0" err="1">
                          <a:effectLst/>
                        </a:rPr>
                        <a:t>mio</a:t>
                      </a:r>
                      <a:r>
                        <a:rPr lang="en-US" sz="1600" dirty="0">
                          <a:effectLst/>
                        </a:rPr>
                        <a:t> €)</a:t>
                      </a:r>
                      <a:endParaRPr lang="sl-SI" sz="16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ヒラギノ角ゴ Pro W3"/>
                      </a:endParaRPr>
                    </a:p>
                  </a:txBody>
                  <a:tcPr marL="0" marR="0" marT="50798" marB="50798"/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</a:rPr>
                        <a:t>5</a:t>
                      </a:r>
                      <a:r>
                        <a:rPr lang="sl-SI" sz="1800" dirty="0" smtClean="0">
                          <a:effectLst/>
                        </a:rPr>
                        <a:t>,</a:t>
                      </a:r>
                      <a:r>
                        <a:rPr lang="en-US" sz="1800" dirty="0" smtClean="0">
                          <a:effectLst/>
                        </a:rPr>
                        <a:t>35</a:t>
                      </a:r>
                      <a:endParaRPr lang="sl-SI" sz="18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ヒラギノ角ゴ Pro W3"/>
                      </a:endParaRPr>
                    </a:p>
                  </a:txBody>
                  <a:tcPr marL="0" marR="0" marT="50798" marB="50798"/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</a:rPr>
                        <a:t>6</a:t>
                      </a:r>
                      <a:r>
                        <a:rPr lang="sl-SI" sz="1800" dirty="0" smtClean="0">
                          <a:effectLst/>
                        </a:rPr>
                        <a:t>,</a:t>
                      </a:r>
                      <a:r>
                        <a:rPr lang="en-US" sz="1800" dirty="0" smtClean="0">
                          <a:effectLst/>
                        </a:rPr>
                        <a:t>36</a:t>
                      </a:r>
                      <a:endParaRPr lang="sl-SI" sz="18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ヒラギノ角ゴ Pro W3"/>
                      </a:endParaRPr>
                    </a:p>
                  </a:txBody>
                  <a:tcPr marL="0" marR="0" marT="50798" marB="50798"/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</a:rPr>
                        <a:t>6</a:t>
                      </a:r>
                      <a:r>
                        <a:rPr lang="sl-SI" sz="1800" dirty="0" smtClean="0">
                          <a:effectLst/>
                        </a:rPr>
                        <a:t>,</a:t>
                      </a:r>
                      <a:r>
                        <a:rPr lang="en-US" sz="1800" dirty="0" smtClean="0">
                          <a:effectLst/>
                        </a:rPr>
                        <a:t>29</a:t>
                      </a:r>
                      <a:endParaRPr lang="sl-SI" sz="18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ヒラギノ角ゴ Pro W3"/>
                      </a:endParaRPr>
                    </a:p>
                  </a:txBody>
                  <a:tcPr marL="0" marR="0" marT="50798" marB="50798"/>
                </a:tc>
              </a:tr>
              <a:tr h="1006291"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 smtClean="0">
                          <a:effectLst/>
                        </a:rPr>
                        <a:t>Stroški dela na zaposlenega </a:t>
                      </a:r>
                      <a:r>
                        <a:rPr lang="en-US" sz="1600" dirty="0" smtClean="0">
                          <a:effectLst/>
                        </a:rPr>
                        <a:t> (</a:t>
                      </a:r>
                      <a:r>
                        <a:rPr lang="sl-SI" sz="1600" dirty="0" smtClean="0">
                          <a:effectLst/>
                        </a:rPr>
                        <a:t>v</a:t>
                      </a:r>
                      <a:r>
                        <a:rPr lang="en-US" sz="1600" dirty="0" smtClean="0">
                          <a:effectLst/>
                        </a:rPr>
                        <a:t> </a:t>
                      </a:r>
                      <a:r>
                        <a:rPr lang="en-US" sz="1600" dirty="0">
                          <a:effectLst/>
                        </a:rPr>
                        <a:t>1000€)</a:t>
                      </a:r>
                      <a:endParaRPr lang="sl-SI" sz="16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ヒラギノ角ゴ Pro W3"/>
                      </a:endParaRPr>
                    </a:p>
                  </a:txBody>
                  <a:tcPr marL="0" marR="0" marT="50798" marB="50798"/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</a:rPr>
                        <a:t>16</a:t>
                      </a:r>
                      <a:r>
                        <a:rPr lang="sl-SI" sz="1800" dirty="0" smtClean="0">
                          <a:effectLst/>
                        </a:rPr>
                        <a:t>,</a:t>
                      </a:r>
                      <a:r>
                        <a:rPr lang="en-US" sz="1800" dirty="0" smtClean="0">
                          <a:effectLst/>
                        </a:rPr>
                        <a:t>65</a:t>
                      </a:r>
                      <a:endParaRPr lang="sl-SI" sz="18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ヒラギノ角ゴ Pro W3"/>
                      </a:endParaRPr>
                    </a:p>
                  </a:txBody>
                  <a:tcPr marL="0" marR="0" marT="50798" marB="50798"/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</a:rPr>
                        <a:t>22</a:t>
                      </a:r>
                      <a:r>
                        <a:rPr lang="sl-SI" sz="1800" dirty="0" smtClean="0">
                          <a:effectLst/>
                        </a:rPr>
                        <a:t>,</a:t>
                      </a:r>
                      <a:r>
                        <a:rPr lang="en-US" sz="1800" dirty="0" smtClean="0">
                          <a:effectLst/>
                        </a:rPr>
                        <a:t>42</a:t>
                      </a:r>
                      <a:endParaRPr lang="sl-SI" sz="18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ヒラギノ角ゴ Pro W3"/>
                      </a:endParaRPr>
                    </a:p>
                  </a:txBody>
                  <a:tcPr marL="0" marR="0" marT="50798" marB="50798"/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</a:rPr>
                        <a:t>25</a:t>
                      </a:r>
                      <a:r>
                        <a:rPr lang="sl-SI" sz="1800" dirty="0" smtClean="0">
                          <a:effectLst/>
                        </a:rPr>
                        <a:t>,</a:t>
                      </a:r>
                      <a:r>
                        <a:rPr lang="en-US" sz="1800" dirty="0" smtClean="0">
                          <a:effectLst/>
                        </a:rPr>
                        <a:t>79</a:t>
                      </a:r>
                      <a:endParaRPr lang="sl-SI" sz="18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ヒラギノ角ゴ Pro W3"/>
                      </a:endParaRPr>
                    </a:p>
                  </a:txBody>
                  <a:tcPr marL="0" marR="0" marT="50798" marB="50798"/>
                </a:tc>
              </a:tr>
              <a:tr h="686807"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 smtClean="0">
                          <a:effectLst/>
                        </a:rPr>
                        <a:t>Opredmetena osnovna sredstva </a:t>
                      </a:r>
                      <a:r>
                        <a:rPr lang="en-US" sz="1600" dirty="0" smtClean="0">
                          <a:effectLst/>
                        </a:rPr>
                        <a:t>(</a:t>
                      </a:r>
                      <a:r>
                        <a:rPr lang="sl-SI" sz="1600" dirty="0" smtClean="0">
                          <a:effectLst/>
                        </a:rPr>
                        <a:t>v</a:t>
                      </a:r>
                      <a:r>
                        <a:rPr lang="en-US" sz="1600" dirty="0" smtClean="0">
                          <a:effectLst/>
                        </a:rPr>
                        <a:t> </a:t>
                      </a:r>
                      <a:r>
                        <a:rPr lang="en-US" sz="1600" dirty="0" err="1">
                          <a:effectLst/>
                        </a:rPr>
                        <a:t>mio</a:t>
                      </a:r>
                      <a:r>
                        <a:rPr lang="en-US" sz="1600" dirty="0">
                          <a:effectLst/>
                        </a:rPr>
                        <a:t> €)</a:t>
                      </a:r>
                      <a:endParaRPr lang="sl-SI" sz="16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ヒラギノ角ゴ Pro W3"/>
                      </a:endParaRPr>
                    </a:p>
                  </a:txBody>
                  <a:tcPr marL="0" marR="0" marT="50798" marB="50798"/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</a:rPr>
                        <a:t>35</a:t>
                      </a:r>
                      <a:r>
                        <a:rPr lang="sl-SI" sz="1800" dirty="0" smtClean="0">
                          <a:effectLst/>
                        </a:rPr>
                        <a:t>,</a:t>
                      </a:r>
                      <a:r>
                        <a:rPr lang="en-US" sz="1800" dirty="0" smtClean="0">
                          <a:effectLst/>
                        </a:rPr>
                        <a:t>90</a:t>
                      </a:r>
                      <a:endParaRPr lang="sl-SI" sz="18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ヒラギノ角ゴ Pro W3"/>
                      </a:endParaRPr>
                    </a:p>
                  </a:txBody>
                  <a:tcPr marL="0" marR="0" marT="50798" marB="50798"/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</a:rPr>
                        <a:t>36</a:t>
                      </a:r>
                      <a:r>
                        <a:rPr lang="sl-SI" sz="1800" dirty="0" smtClean="0">
                          <a:effectLst/>
                        </a:rPr>
                        <a:t>,</a:t>
                      </a:r>
                      <a:r>
                        <a:rPr lang="en-US" sz="1800" dirty="0" smtClean="0">
                          <a:effectLst/>
                        </a:rPr>
                        <a:t>40</a:t>
                      </a:r>
                      <a:endParaRPr lang="sl-SI" sz="18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ヒラギノ角ゴ Pro W3"/>
                      </a:endParaRPr>
                    </a:p>
                  </a:txBody>
                  <a:tcPr marL="0" marR="0" marT="50798" marB="50798"/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</a:rPr>
                        <a:t>39</a:t>
                      </a:r>
                      <a:r>
                        <a:rPr lang="sl-SI" sz="1800" dirty="0" smtClean="0">
                          <a:effectLst/>
                        </a:rPr>
                        <a:t>,</a:t>
                      </a:r>
                      <a:r>
                        <a:rPr lang="en-US" sz="1800" dirty="0" smtClean="0">
                          <a:effectLst/>
                        </a:rPr>
                        <a:t>00</a:t>
                      </a:r>
                      <a:endParaRPr lang="sl-SI" sz="18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ヒラギノ角ゴ Pro W3"/>
                      </a:endParaRPr>
                    </a:p>
                  </a:txBody>
                  <a:tcPr marL="0" marR="0" marT="50798" marB="50798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F_slo">
  <a:themeElements>
    <a:clrScheme name="EF_slo 8">
      <a:dk1>
        <a:srgbClr val="000000"/>
      </a:dk1>
      <a:lt1>
        <a:srgbClr val="FFFFFF"/>
      </a:lt1>
      <a:dk2>
        <a:srgbClr val="CC0000"/>
      </a:dk2>
      <a:lt2>
        <a:srgbClr val="777777"/>
      </a:lt2>
      <a:accent1>
        <a:srgbClr val="808080"/>
      </a:accent1>
      <a:accent2>
        <a:srgbClr val="CC0000"/>
      </a:accent2>
      <a:accent3>
        <a:srgbClr val="FFFFFF"/>
      </a:accent3>
      <a:accent4>
        <a:srgbClr val="000000"/>
      </a:accent4>
      <a:accent5>
        <a:srgbClr val="C0C0C0"/>
      </a:accent5>
      <a:accent6>
        <a:srgbClr val="B90000"/>
      </a:accent6>
      <a:hlink>
        <a:srgbClr val="CC0000"/>
      </a:hlink>
      <a:folHlink>
        <a:srgbClr val="B2B2B2"/>
      </a:folHlink>
    </a:clrScheme>
    <a:fontScheme name="EF_sl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EF_sl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F_slo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F_slo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F_slo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F_slo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F_slo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F_slo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F_slo 8">
        <a:dk1>
          <a:srgbClr val="000000"/>
        </a:dk1>
        <a:lt1>
          <a:srgbClr val="FFFFFF"/>
        </a:lt1>
        <a:dk2>
          <a:srgbClr val="CC0000"/>
        </a:dk2>
        <a:lt2>
          <a:srgbClr val="777777"/>
        </a:lt2>
        <a:accent1>
          <a:srgbClr val="808080"/>
        </a:accent1>
        <a:accent2>
          <a:srgbClr val="CC0000"/>
        </a:accent2>
        <a:accent3>
          <a:srgbClr val="FFFFFF"/>
        </a:accent3>
        <a:accent4>
          <a:srgbClr val="000000"/>
        </a:accent4>
        <a:accent5>
          <a:srgbClr val="C0C0C0"/>
        </a:accent5>
        <a:accent6>
          <a:srgbClr val="B90000"/>
        </a:accent6>
        <a:hlink>
          <a:srgbClr val="CC000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EF_slo 8">
    <a:dk1>
      <a:srgbClr val="000000"/>
    </a:dk1>
    <a:lt1>
      <a:srgbClr val="FFFFFF"/>
    </a:lt1>
    <a:dk2>
      <a:srgbClr val="CC0000"/>
    </a:dk2>
    <a:lt2>
      <a:srgbClr val="777777"/>
    </a:lt2>
    <a:accent1>
      <a:srgbClr val="808080"/>
    </a:accent1>
    <a:accent2>
      <a:srgbClr val="CC0000"/>
    </a:accent2>
    <a:accent3>
      <a:srgbClr val="FFFFFF"/>
    </a:accent3>
    <a:accent4>
      <a:srgbClr val="000000"/>
    </a:accent4>
    <a:accent5>
      <a:srgbClr val="C0C0C0"/>
    </a:accent5>
    <a:accent6>
      <a:srgbClr val="B90000"/>
    </a:accent6>
    <a:hlink>
      <a:srgbClr val="CC0000"/>
    </a:hlink>
    <a:folHlink>
      <a:srgbClr val="B2B2B2"/>
    </a:folHlink>
  </a:clrScheme>
  <a:fontScheme name="EF_slo">
    <a:majorFont>
      <a:latin typeface="Arial"/>
      <a:ea typeface=""/>
      <a:cs typeface=""/>
    </a:majorFont>
    <a:minorFont>
      <a:latin typeface="Arial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EF_slo 8">
    <a:dk1>
      <a:srgbClr val="000000"/>
    </a:dk1>
    <a:lt1>
      <a:srgbClr val="FFFFFF"/>
    </a:lt1>
    <a:dk2>
      <a:srgbClr val="CC0000"/>
    </a:dk2>
    <a:lt2>
      <a:srgbClr val="777777"/>
    </a:lt2>
    <a:accent1>
      <a:srgbClr val="808080"/>
    </a:accent1>
    <a:accent2>
      <a:srgbClr val="CC0000"/>
    </a:accent2>
    <a:accent3>
      <a:srgbClr val="FFFFFF"/>
    </a:accent3>
    <a:accent4>
      <a:srgbClr val="000000"/>
    </a:accent4>
    <a:accent5>
      <a:srgbClr val="C0C0C0"/>
    </a:accent5>
    <a:accent6>
      <a:srgbClr val="B90000"/>
    </a:accent6>
    <a:hlink>
      <a:srgbClr val="CC0000"/>
    </a:hlink>
    <a:folHlink>
      <a:srgbClr val="B2B2B2"/>
    </a:folHlink>
  </a:clrScheme>
  <a:fontScheme name="EF_slo">
    <a:majorFont>
      <a:latin typeface="Arial"/>
      <a:ea typeface=""/>
      <a:cs typeface=""/>
    </a:majorFont>
    <a:minorFont>
      <a:latin typeface="Arial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EF_slo_1</Template>
  <TotalTime>10464</TotalTime>
  <Words>680</Words>
  <Application>Microsoft Office PowerPoint</Application>
  <PresentationFormat>Diaprojekcija na zaslonu (4:3)</PresentationFormat>
  <Paragraphs>130</Paragraphs>
  <Slides>12</Slides>
  <Notes>2</Notes>
  <HiddenSlides>0</HiddenSlides>
  <MMClips>0</MMClips>
  <ScaleCrop>false</ScaleCrop>
  <HeadingPairs>
    <vt:vector size="6" baseType="variant">
      <vt:variant>
        <vt:lpstr>Uporabljene pisave</vt:lpstr>
      </vt:variant>
      <vt:variant>
        <vt:i4>6</vt:i4>
      </vt:variant>
      <vt:variant>
        <vt:lpstr>Tema</vt:lpstr>
      </vt:variant>
      <vt:variant>
        <vt:i4>1</vt:i4>
      </vt:variant>
      <vt:variant>
        <vt:lpstr>Naslovi diapozitivov</vt:lpstr>
      </vt:variant>
      <vt:variant>
        <vt:i4>12</vt:i4>
      </vt:variant>
    </vt:vector>
  </HeadingPairs>
  <TitlesOfParts>
    <vt:vector size="19" baseType="lpstr">
      <vt:lpstr>Tahoma</vt:lpstr>
      <vt:lpstr>Arial</vt:lpstr>
      <vt:lpstr>Calibri</vt:lpstr>
      <vt:lpstr>Wingdings</vt:lpstr>
      <vt:lpstr>Times New Roman</vt:lpstr>
      <vt:lpstr>ヒラギノ角ゴ Pro W3</vt:lpstr>
      <vt:lpstr>EF_slo</vt:lpstr>
      <vt:lpstr>VPLIV KADROVANJA V NADZORNE SVETE NA PRODUKTIVNOST  SLOVENSKIH PODJETIJ</vt:lpstr>
      <vt:lpstr>Motivacija</vt:lpstr>
      <vt:lpstr>Kaj o tem pravi literatura?</vt:lpstr>
      <vt:lpstr>Kako smo oblikovali vzorec in zbirali podatke?</vt:lpstr>
      <vt:lpstr>Primerjava karakteristik nadpovprečno imenovanih nadzornikov s celotnim vzorcem nadzornikov</vt:lpstr>
      <vt:lpstr>Značilnosti kadrovanja v nadzorne svete v obdobju 2000-2010</vt:lpstr>
      <vt:lpstr>Število nadzornikov in njihova povezava s politiko</vt:lpstr>
      <vt:lpstr>Delež politično opredeljenih nadzornikov po panogah</vt:lpstr>
      <vt:lpstr>Poslovanje podjetij v vzorcu</vt:lpstr>
      <vt:lpstr>Specifikacija empiričnega modela</vt:lpstr>
      <vt:lpstr>Ali lahko razlike v produktivnosti podjetij pojasnimo z deležem politično opredeljenih nadzornikov?</vt:lpstr>
      <vt:lpstr>Ali si v Sloveniji želimo gospodarstva, ki bo s svojo učinkovitostjo sposobno kljubovati konkurenčnim razmeram na globalnih trgih?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UVOD V MIKROEKONOMIJO  Šolsko leto 2002/2003</dc:title>
  <dc:creator>maLa</dc:creator>
  <cp:lastModifiedBy>Barbara Fuerst</cp:lastModifiedBy>
  <cp:revision>360</cp:revision>
  <cp:lastPrinted>1601-01-01T00:00:00Z</cp:lastPrinted>
  <dcterms:created xsi:type="dcterms:W3CDTF">2002-09-07T12:19:07Z</dcterms:created>
  <dcterms:modified xsi:type="dcterms:W3CDTF">2013-03-11T06:58:30Z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7</vt:i4>
  </property>
</Properties>
</file>