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4"/>
  </p:notesMasterIdLst>
  <p:handoutMasterIdLst>
    <p:handoutMasterId r:id="rId15"/>
  </p:handoutMasterIdLst>
  <p:sldIdLst>
    <p:sldId id="1109" r:id="rId2"/>
    <p:sldId id="1110" r:id="rId3"/>
    <p:sldId id="1116" r:id="rId4"/>
    <p:sldId id="1111" r:id="rId5"/>
    <p:sldId id="1119" r:id="rId6"/>
    <p:sldId id="1112" r:id="rId7"/>
    <p:sldId id="1118" r:id="rId8"/>
    <p:sldId id="1113" r:id="rId9"/>
    <p:sldId id="1121" r:id="rId10"/>
    <p:sldId id="1120" r:id="rId11"/>
    <p:sldId id="1114" r:id="rId12"/>
    <p:sldId id="1115" r:id="rId1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99"/>
    <a:srgbClr val="00FF00"/>
    <a:srgbClr val="FF3300"/>
    <a:srgbClr val="CC0000"/>
    <a:srgbClr val="FF00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660"/>
  </p:normalViewPr>
  <p:slideViewPr>
    <p:cSldViewPr>
      <p:cViewPr varScale="1">
        <p:scale>
          <a:sx n="69" d="100"/>
          <a:sy n="69" d="100"/>
        </p:scale>
        <p:origin x="-11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948" y="-11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Nemenjalni sektor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Sheet1!$B$2:$D$2</c:f>
              <c:strCache>
                <c:ptCount val="3"/>
                <c:pt idx="0">
                  <c:v>2000-2003</c:v>
                </c:pt>
                <c:pt idx="1">
                  <c:v>2004-2008</c:v>
                </c:pt>
                <c:pt idx="2">
                  <c:v>2009-2010</c:v>
                </c:pt>
              </c:strCache>
            </c:strRef>
          </c:cat>
          <c:val>
            <c:numRef>
              <c:f>Sheet1!$B$3:$D$3</c:f>
              <c:numCache>
                <c:formatCode>#,##0.00</c:formatCode>
                <c:ptCount val="3"/>
                <c:pt idx="0">
                  <c:v>6.2389999999999999</c:v>
                </c:pt>
                <c:pt idx="1">
                  <c:v>5.6719999999999997</c:v>
                </c:pt>
                <c:pt idx="2">
                  <c:v>5.3269999999999982</c:v>
                </c:pt>
              </c:numCache>
            </c:numRef>
          </c:val>
        </c:ser>
        <c:ser>
          <c:idx val="1"/>
          <c:order val="1"/>
          <c:tx>
            <c:strRef>
              <c:f>Sheet1!$G$3</c:f>
              <c:strCache>
                <c:ptCount val="1"/>
                <c:pt idx="0">
                  <c:v>Menjalni sektor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val>
            <c:numRef>
              <c:f>Sheet1!$H$3:$J$3</c:f>
              <c:numCache>
                <c:formatCode>#,##0.00</c:formatCode>
                <c:ptCount val="3"/>
                <c:pt idx="0">
                  <c:v>5.44</c:v>
                </c:pt>
                <c:pt idx="1">
                  <c:v>4.9989999999999997</c:v>
                </c:pt>
                <c:pt idx="2">
                  <c:v>4.4960000000000004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280320"/>
        <c:axId val="74282112"/>
      </c:barChart>
      <c:catAx>
        <c:axId val="74280320"/>
        <c:scaling>
          <c:orientation val="minMax"/>
        </c:scaling>
        <c:delete val="0"/>
        <c:axPos val="b"/>
        <c:majorTickMark val="out"/>
        <c:minorTickMark val="none"/>
        <c:tickLblPos val="nextTo"/>
        <c:crossAx val="74282112"/>
        <c:crosses val="autoZero"/>
        <c:auto val="1"/>
        <c:lblAlgn val="ctr"/>
        <c:lblOffset val="100"/>
        <c:noMultiLvlLbl val="0"/>
      </c:catAx>
      <c:valAx>
        <c:axId val="742821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742803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Sheet1!$G$3</c:f>
              <c:strCache>
                <c:ptCount val="1"/>
                <c:pt idx="0">
                  <c:v>Menjalni sektor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Sheet1!$B$2:$D$2</c:f>
              <c:strCache>
                <c:ptCount val="3"/>
                <c:pt idx="0">
                  <c:v>2000-2003</c:v>
                </c:pt>
                <c:pt idx="1">
                  <c:v>2004-2008</c:v>
                </c:pt>
                <c:pt idx="2">
                  <c:v>2009-2010</c:v>
                </c:pt>
              </c:strCache>
            </c:strRef>
          </c:cat>
          <c:val>
            <c:numRef>
              <c:f>Sheet1!$H$4:$J$4</c:f>
              <c:numCache>
                <c:formatCode>General</c:formatCode>
                <c:ptCount val="3"/>
                <c:pt idx="0">
                  <c:v>18.2</c:v>
                </c:pt>
                <c:pt idx="1">
                  <c:v>21.5</c:v>
                </c:pt>
                <c:pt idx="2">
                  <c:v>22.5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Nemenjalni sektor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strRef>
              <c:f>Sheet1!$B$2:$D$2</c:f>
              <c:strCache>
                <c:ptCount val="3"/>
                <c:pt idx="0">
                  <c:v>2000-2003</c:v>
                </c:pt>
                <c:pt idx="1">
                  <c:v>2004-2008</c:v>
                </c:pt>
                <c:pt idx="2">
                  <c:v>2009-2010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26.1</c:v>
                </c:pt>
                <c:pt idx="1">
                  <c:v>30.2</c:v>
                </c:pt>
                <c:pt idx="2">
                  <c:v>27.6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778112"/>
        <c:axId val="74779648"/>
      </c:barChart>
      <c:catAx>
        <c:axId val="74778112"/>
        <c:scaling>
          <c:orientation val="minMax"/>
        </c:scaling>
        <c:delete val="0"/>
        <c:axPos val="b"/>
        <c:majorTickMark val="out"/>
        <c:minorTickMark val="none"/>
        <c:tickLblPos val="nextTo"/>
        <c:crossAx val="74779648"/>
        <c:crosses val="autoZero"/>
        <c:auto val="1"/>
        <c:lblAlgn val="ctr"/>
        <c:lblOffset val="100"/>
        <c:noMultiLvlLbl val="0"/>
      </c:catAx>
      <c:valAx>
        <c:axId val="74779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778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FA03514-6F8C-4631-B915-B921EB35512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875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5CB0D0-6EDE-46BE-8FF9-E9F7C986922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0158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sl-SI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F51828C6-7507-4579-AF9C-3C97F57777C9}" type="slidenum">
              <a:rPr lang="sl-SI" smtClean="0">
                <a:latin typeface="Calibri" pitchFamily="34" charset="0"/>
              </a:rPr>
              <a:pPr eaLnBrk="1" hangingPunct="1"/>
              <a:t>2</a:t>
            </a:fld>
            <a:endParaRPr lang="sl-SI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sl-SI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138F7DF7-B9FF-45E8-A31F-7F37CC7B6D1F}" type="slidenum">
              <a:rPr lang="sl-SI" smtClean="0">
                <a:latin typeface="Calibri" pitchFamily="34" charset="0"/>
              </a:rPr>
              <a:pPr eaLnBrk="1" hangingPunct="1"/>
              <a:t>8</a:t>
            </a:fld>
            <a:endParaRPr lang="sl-SI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295400"/>
            <a:ext cx="6705600" cy="1143000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438400"/>
            <a:ext cx="6705600" cy="4191000"/>
          </a:xfrm>
        </p:spPr>
        <p:txBody>
          <a:bodyPr/>
          <a:lstStyle>
            <a:lvl1pPr marL="0" indent="0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78609-1BB3-4422-8077-B1C7D5CB2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152400"/>
            <a:ext cx="18288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152400"/>
            <a:ext cx="53340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1B00-1B4D-4E06-9C4F-9CB595C60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6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064F0-AAC1-44BD-87EC-29DDED75A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2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ABF0D-18E1-4808-971F-A7E595281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4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581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581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D62AB-10C3-42B0-8D8D-F99B692DA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6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D2A82-231E-44E1-AC15-9FE2562CB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6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58B2-FBD5-4F72-89F7-4A0F8978A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AE27B-A008-4761-AD01-DB05E869D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1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CCFF3-634D-4C35-A800-B759687F1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F8F1A-0807-4803-880A-2C173F704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1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152400"/>
            <a:ext cx="73152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315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3246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E7BF37CE-A9AB-4BF6-81E0-9C3824DBC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20"/>
          <p:cNvSpPr txBox="1">
            <a:spLocks noChangeArrowheads="1"/>
          </p:cNvSpPr>
          <p:nvPr userDrawn="1"/>
        </p:nvSpPr>
        <p:spPr bwMode="auto">
          <a:xfrm>
            <a:off x="8694738" y="6553200"/>
            <a:ext cx="449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98A0A109-042F-42FD-ADE3-DC1AA0CD069C}" type="slidenum">
              <a:rPr lang="sl-SI" sz="1400" smtClean="0">
                <a:solidFill>
                  <a:schemeClr val="hlink"/>
                </a:solidFill>
              </a:rPr>
              <a:pPr eaLnBrk="1" hangingPunct="1">
                <a:defRPr/>
              </a:pPr>
              <a:t>‹#›</a:t>
            </a:fld>
            <a:endParaRPr lang="sl-SI" sz="1400" smtClean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476375" y="1268413"/>
            <a:ext cx="7416800" cy="2619375"/>
          </a:xfrm>
        </p:spPr>
        <p:txBody>
          <a:bodyPr/>
          <a:lstStyle/>
          <a:p>
            <a:pPr algn="ctr"/>
            <a:r>
              <a:rPr lang="sl-SI" b="1" i="1" smtClean="0"/>
              <a:t>VPLIV KADROVANJA V NADZORNE SVETE NA PRODUKTIVNOST </a:t>
            </a:r>
            <a:br>
              <a:rPr lang="sl-SI" b="1" i="1" smtClean="0"/>
            </a:br>
            <a:r>
              <a:rPr lang="sl-SI" b="1" i="1" smtClean="0"/>
              <a:t>SLOVENSKIH PODJETIJ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4075" y="4437063"/>
            <a:ext cx="6705600" cy="11350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i="1" dirty="0"/>
              <a:t>Polona </a:t>
            </a:r>
            <a:r>
              <a:rPr lang="sl-SI" i="1" dirty="0" smtClean="0"/>
              <a:t>Domadenik (Ekonomska fakulteta UL)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i="1" dirty="0" smtClean="0"/>
              <a:t>Janez Prašnikar </a:t>
            </a:r>
            <a:r>
              <a:rPr lang="sl-SI" i="1" dirty="0"/>
              <a:t>(Ekonomska fakulteta UL)</a:t>
            </a:r>
            <a:endParaRPr lang="sl-SI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i="1" dirty="0" smtClean="0"/>
              <a:t>Jan </a:t>
            </a:r>
            <a:r>
              <a:rPr lang="sl-SI" i="1" dirty="0" err="1" smtClean="0"/>
              <a:t>Svejnar</a:t>
            </a:r>
            <a:r>
              <a:rPr lang="sl-SI" i="1" dirty="0" smtClean="0"/>
              <a:t> (</a:t>
            </a:r>
            <a:r>
              <a:rPr lang="sl-SI" i="1" dirty="0"/>
              <a:t>Columbia </a:t>
            </a:r>
            <a:r>
              <a:rPr lang="sl-SI" i="1" dirty="0" smtClean="0"/>
              <a:t> </a:t>
            </a:r>
            <a:r>
              <a:rPr lang="sl-SI" i="1" dirty="0" err="1" smtClean="0"/>
              <a:t>University</a:t>
            </a:r>
            <a:r>
              <a:rPr lang="sl-SI" i="1" dirty="0" smtClean="0"/>
              <a:t>)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Specifikacija empiričnega modela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258888" y="1700213"/>
            <a:ext cx="7315200" cy="1397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i="1" smtClean="0"/>
              <a:t>y</a:t>
            </a:r>
            <a:r>
              <a:rPr lang="en-US" i="1" baseline="-25000" smtClean="0"/>
              <a:t>it</a:t>
            </a:r>
            <a:r>
              <a:rPr lang="en-US" i="1" smtClean="0"/>
              <a:t> = α</a:t>
            </a:r>
            <a:r>
              <a:rPr lang="en-US" i="1" baseline="-25000" smtClean="0"/>
              <a:t>0</a:t>
            </a:r>
            <a:r>
              <a:rPr lang="en-US" i="1" smtClean="0"/>
              <a:t> + α</a:t>
            </a:r>
            <a:r>
              <a:rPr lang="en-US" i="1" baseline="-25000" smtClean="0"/>
              <a:t>1</a:t>
            </a:r>
            <a:r>
              <a:rPr lang="en-US" i="1" smtClean="0"/>
              <a:t>y</a:t>
            </a:r>
            <a:r>
              <a:rPr lang="en-US" i="1" baseline="-25000" smtClean="0"/>
              <a:t>it-1</a:t>
            </a:r>
            <a:r>
              <a:rPr lang="en-US" i="1" smtClean="0"/>
              <a:t> + α</a:t>
            </a:r>
            <a:r>
              <a:rPr lang="en-US" i="1" baseline="-25000" smtClean="0"/>
              <a:t>2</a:t>
            </a:r>
            <a:r>
              <a:rPr lang="en-US" i="1" smtClean="0"/>
              <a:t>k</a:t>
            </a:r>
            <a:r>
              <a:rPr lang="en-US" i="1" baseline="-25000" smtClean="0"/>
              <a:t>it</a:t>
            </a:r>
            <a:r>
              <a:rPr lang="en-US" i="1" smtClean="0"/>
              <a:t> +α</a:t>
            </a:r>
            <a:r>
              <a:rPr lang="en-US" i="1" baseline="-25000" smtClean="0"/>
              <a:t>3</a:t>
            </a:r>
            <a:r>
              <a:rPr lang="en-US" i="1" smtClean="0"/>
              <a:t>k</a:t>
            </a:r>
            <a:r>
              <a:rPr lang="en-US" i="1" baseline="-25000" smtClean="0"/>
              <a:t>it-1</a:t>
            </a:r>
            <a:r>
              <a:rPr lang="en-US" i="1" smtClean="0"/>
              <a:t> + α</a:t>
            </a:r>
            <a:r>
              <a:rPr lang="en-US" i="1" baseline="-25000" smtClean="0"/>
              <a:t>4</a:t>
            </a:r>
            <a:r>
              <a:rPr lang="en-US" i="1" smtClean="0"/>
              <a:t>l</a:t>
            </a:r>
            <a:r>
              <a:rPr lang="en-US" i="1" baseline="-25000" smtClean="0"/>
              <a:t>it</a:t>
            </a:r>
            <a:r>
              <a:rPr lang="en-US" i="1" smtClean="0"/>
              <a:t>+ α</a:t>
            </a:r>
            <a:r>
              <a:rPr lang="en-US" i="1" baseline="-25000" smtClean="0"/>
              <a:t>5</a:t>
            </a:r>
            <a:r>
              <a:rPr lang="en-US" i="1" smtClean="0"/>
              <a:t>l</a:t>
            </a:r>
            <a:r>
              <a:rPr lang="en-US" i="1" baseline="-25000" smtClean="0"/>
              <a:t>it-1</a:t>
            </a:r>
            <a:r>
              <a:rPr lang="en-US" i="1" smtClean="0"/>
              <a:t> + α</a:t>
            </a:r>
            <a:r>
              <a:rPr lang="en-US" i="1" baseline="-25000" smtClean="0"/>
              <a:t>6</a:t>
            </a:r>
            <a:r>
              <a:rPr lang="en-US" i="1" smtClean="0"/>
              <a:t>*TRADABLE</a:t>
            </a:r>
            <a:r>
              <a:rPr lang="en-US" i="1" baseline="-25000" smtClean="0"/>
              <a:t>i</a:t>
            </a:r>
            <a:r>
              <a:rPr lang="en-US" i="1" smtClean="0"/>
              <a:t> + α</a:t>
            </a:r>
            <a:r>
              <a:rPr lang="en-US" i="1" baseline="-25000" smtClean="0"/>
              <a:t>7</a:t>
            </a:r>
            <a:r>
              <a:rPr lang="en-US" i="1" smtClean="0"/>
              <a:t>*SIZEi + α</a:t>
            </a:r>
            <a:r>
              <a:rPr lang="en-US" i="1" baseline="-25000" smtClean="0"/>
              <a:t>8</a:t>
            </a:r>
            <a:r>
              <a:rPr lang="en-US" i="1" smtClean="0"/>
              <a:t>’*SB_STRUCTURE</a:t>
            </a:r>
            <a:r>
              <a:rPr lang="en-US" i="1" baseline="-25000" smtClean="0"/>
              <a:t>it</a:t>
            </a:r>
            <a:r>
              <a:rPr lang="en-US" i="1" smtClean="0"/>
              <a:t> + </a:t>
            </a:r>
            <a:endParaRPr lang="sl-SI" i="1" smtClean="0"/>
          </a:p>
          <a:p>
            <a:pPr>
              <a:lnSpc>
                <a:spcPct val="150000"/>
              </a:lnSpc>
            </a:pPr>
            <a:r>
              <a:rPr lang="en-US" i="1" smtClean="0"/>
              <a:t>α</a:t>
            </a:r>
            <a:r>
              <a:rPr lang="en-US" i="1" baseline="-25000" smtClean="0"/>
              <a:t>9</a:t>
            </a:r>
            <a:r>
              <a:rPr lang="en-US" i="1" smtClean="0"/>
              <a:t>’*SB_STRUCTURE</a:t>
            </a:r>
            <a:r>
              <a:rPr lang="en-US" i="1" baseline="-25000" smtClean="0"/>
              <a:t>it</a:t>
            </a:r>
            <a:r>
              <a:rPr lang="sl-SI" i="1" baseline="-25000" smtClean="0"/>
              <a:t>-</a:t>
            </a:r>
            <a:r>
              <a:rPr lang="en-US" i="1" baseline="-25000" smtClean="0"/>
              <a:t>1</a:t>
            </a:r>
            <a:r>
              <a:rPr lang="en-US" i="1" smtClean="0"/>
              <a:t>+ α</a:t>
            </a:r>
            <a:r>
              <a:rPr lang="en-US" i="1" baseline="-25000" smtClean="0"/>
              <a:t>10</a:t>
            </a:r>
            <a:r>
              <a:rPr lang="en-US" i="1" smtClean="0"/>
              <a:t>’*YEAR</a:t>
            </a:r>
            <a:r>
              <a:rPr lang="en-US" i="1" baseline="-25000" smtClean="0"/>
              <a:t>t</a:t>
            </a:r>
            <a:r>
              <a:rPr lang="en-US" i="1" smtClean="0"/>
              <a:t> + ε</a:t>
            </a:r>
            <a:r>
              <a:rPr lang="en-US" i="1" baseline="-25000" smtClean="0"/>
              <a:t>it</a:t>
            </a:r>
            <a:r>
              <a:rPr lang="en-US" i="1" smtClean="0"/>
              <a:t> </a:t>
            </a:r>
            <a:endParaRPr lang="sl-SI" smtClean="0"/>
          </a:p>
        </p:txBody>
      </p:sp>
      <p:sp>
        <p:nvSpPr>
          <p:cNvPr id="4" name="TextBox 3"/>
          <p:cNvSpPr txBox="1"/>
          <p:nvPr/>
        </p:nvSpPr>
        <p:spPr>
          <a:xfrm>
            <a:off x="1403350" y="4076700"/>
            <a:ext cx="48148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l-SI" dirty="0">
                <a:latin typeface="+mn-lt"/>
                <a:cs typeface="Arial" charset="0"/>
              </a:rPr>
              <a:t>Metoda: OLS in </a:t>
            </a:r>
            <a:r>
              <a:rPr lang="sl-SI" dirty="0" err="1">
                <a:latin typeface="+mn-lt"/>
                <a:cs typeface="Arial" charset="0"/>
              </a:rPr>
              <a:t>Arellano</a:t>
            </a:r>
            <a:r>
              <a:rPr lang="sl-SI" dirty="0">
                <a:latin typeface="+mn-lt"/>
                <a:cs typeface="Arial" charset="0"/>
              </a:rPr>
              <a:t> Bond </a:t>
            </a:r>
            <a:r>
              <a:rPr lang="sl-SI" dirty="0" err="1">
                <a:latin typeface="+mn-lt"/>
                <a:cs typeface="Arial" charset="0"/>
              </a:rPr>
              <a:t>System</a:t>
            </a:r>
            <a:r>
              <a:rPr lang="sl-SI" dirty="0">
                <a:latin typeface="+mn-lt"/>
                <a:cs typeface="Arial" charset="0"/>
              </a:rPr>
              <a:t> GMM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476375" y="0"/>
            <a:ext cx="8229600" cy="1143000"/>
          </a:xfrm>
        </p:spPr>
        <p:txBody>
          <a:bodyPr/>
          <a:lstStyle/>
          <a:p>
            <a:r>
              <a:rPr lang="sl-SI" sz="2400" smtClean="0"/>
              <a:t>Ali lahko razlike v produktivnosti podjetij pojasnimo z deležem politično opredeljenih nadzornikov?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288" y="1628775"/>
          <a:ext cx="8569325" cy="5024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331"/>
                <a:gridCol w="2142331"/>
                <a:gridCol w="2142331"/>
                <a:gridCol w="2142331"/>
              </a:tblGrid>
              <a:tr h="365766"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VPLIV NA DODANO VREDNOST</a:t>
                      </a:r>
                      <a:endParaRPr lang="sl-SI" sz="1800" dirty="0"/>
                    </a:p>
                  </a:txBody>
                  <a:tcPr marL="91444" marR="91444" marT="45722" marB="45722"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365766"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Pozitiven</a:t>
                      </a:r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Ni</a:t>
                      </a:r>
                      <a:r>
                        <a:rPr lang="sl-SI" sz="1800" baseline="0" dirty="0" smtClean="0"/>
                        <a:t> vpliva</a:t>
                      </a:r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Negativen</a:t>
                      </a:r>
                      <a:endParaRPr lang="sl-SI" sz="1800" dirty="0"/>
                    </a:p>
                  </a:txBody>
                  <a:tcPr marL="91444" marR="91444" marT="45722" marB="45722"/>
                </a:tc>
              </a:tr>
              <a:tr h="914409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Delež</a:t>
                      </a:r>
                      <a:r>
                        <a:rPr lang="sl-SI" sz="1800" baseline="0" dirty="0" smtClean="0"/>
                        <a:t> politično opredeljenih nadzornikov</a:t>
                      </a:r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</a:tr>
              <a:tr h="505174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Delež</a:t>
                      </a:r>
                      <a:r>
                        <a:rPr lang="sl-SI" sz="1800" baseline="0" dirty="0" smtClean="0"/>
                        <a:t> tujcev v NS</a:t>
                      </a:r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</a:tr>
              <a:tr h="505174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Delež žensk v NS</a:t>
                      </a:r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91444" marR="91444" marT="45722" marB="45722"/>
                </a:tc>
              </a:tr>
              <a:tr h="640088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Delež</a:t>
                      </a:r>
                      <a:r>
                        <a:rPr lang="sl-SI" sz="1800" baseline="0" dirty="0" smtClean="0"/>
                        <a:t> članov NS iz regije</a:t>
                      </a:r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</a:tr>
              <a:tr h="640088">
                <a:tc>
                  <a:txBody>
                    <a:bodyPr/>
                    <a:lstStyle/>
                    <a:p>
                      <a:endParaRPr lang="sl-SI" sz="1800" dirty="0" smtClean="0"/>
                    </a:p>
                    <a:p>
                      <a:r>
                        <a:rPr lang="sl-SI" sz="1800" dirty="0" smtClean="0"/>
                        <a:t>Menjalni sektor</a:t>
                      </a:r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</a:tr>
              <a:tr h="1087972">
                <a:tc>
                  <a:txBody>
                    <a:bodyPr/>
                    <a:lstStyle/>
                    <a:p>
                      <a:endParaRPr lang="sl-SI" sz="1800" dirty="0" smtClean="0"/>
                    </a:p>
                    <a:p>
                      <a:r>
                        <a:rPr lang="sl-SI" sz="1800" dirty="0" smtClean="0"/>
                        <a:t>Velikost</a:t>
                      </a:r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91444" marR="91444" marT="45722" marB="45722"/>
                </a:tc>
              </a:tr>
            </a:tbl>
          </a:graphicData>
        </a:graphic>
      </p:graphicFrame>
      <p:cxnSp>
        <p:nvCxnSpPr>
          <p:cNvPr id="13360" name="Straight Connector 2"/>
          <p:cNvCxnSpPr>
            <a:cxnSpLocks noChangeShapeType="1"/>
          </p:cNvCxnSpPr>
          <p:nvPr/>
        </p:nvCxnSpPr>
        <p:spPr bwMode="auto">
          <a:xfrm>
            <a:off x="7596188" y="2859088"/>
            <a:ext cx="107950" cy="195262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1" name="Straight Connector 5"/>
          <p:cNvCxnSpPr>
            <a:cxnSpLocks noChangeShapeType="1"/>
          </p:cNvCxnSpPr>
          <p:nvPr/>
        </p:nvCxnSpPr>
        <p:spPr bwMode="auto">
          <a:xfrm flipV="1">
            <a:off x="7704138" y="2693988"/>
            <a:ext cx="360362" cy="328612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2" name="Straight Connector 9"/>
          <p:cNvCxnSpPr>
            <a:cxnSpLocks noChangeShapeType="1"/>
          </p:cNvCxnSpPr>
          <p:nvPr/>
        </p:nvCxnSpPr>
        <p:spPr bwMode="auto">
          <a:xfrm flipV="1">
            <a:off x="5692775" y="3384550"/>
            <a:ext cx="360363" cy="328613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3" name="Straight Connector 10"/>
          <p:cNvCxnSpPr>
            <a:cxnSpLocks noChangeShapeType="1"/>
          </p:cNvCxnSpPr>
          <p:nvPr/>
        </p:nvCxnSpPr>
        <p:spPr bwMode="auto">
          <a:xfrm>
            <a:off x="5607050" y="3517900"/>
            <a:ext cx="107950" cy="195263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4" name="Straight Connector 11"/>
          <p:cNvCxnSpPr>
            <a:cxnSpLocks noChangeShapeType="1"/>
          </p:cNvCxnSpPr>
          <p:nvPr/>
        </p:nvCxnSpPr>
        <p:spPr bwMode="auto">
          <a:xfrm flipV="1">
            <a:off x="5719763" y="4437063"/>
            <a:ext cx="358775" cy="328612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5" name="Straight Connector 12"/>
          <p:cNvCxnSpPr>
            <a:cxnSpLocks noChangeShapeType="1"/>
          </p:cNvCxnSpPr>
          <p:nvPr/>
        </p:nvCxnSpPr>
        <p:spPr bwMode="auto">
          <a:xfrm>
            <a:off x="5635625" y="4562475"/>
            <a:ext cx="107950" cy="196850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6" name="Straight Connector 13"/>
          <p:cNvCxnSpPr>
            <a:cxnSpLocks noChangeShapeType="1"/>
          </p:cNvCxnSpPr>
          <p:nvPr/>
        </p:nvCxnSpPr>
        <p:spPr bwMode="auto">
          <a:xfrm flipV="1">
            <a:off x="3794125" y="3914775"/>
            <a:ext cx="360363" cy="328613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7" name="Straight Connector 14"/>
          <p:cNvCxnSpPr>
            <a:cxnSpLocks noChangeShapeType="1"/>
          </p:cNvCxnSpPr>
          <p:nvPr/>
        </p:nvCxnSpPr>
        <p:spPr bwMode="auto">
          <a:xfrm>
            <a:off x="3683000" y="4046538"/>
            <a:ext cx="107950" cy="196850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8" name="Straight Connector 15"/>
          <p:cNvCxnSpPr>
            <a:cxnSpLocks noChangeShapeType="1"/>
          </p:cNvCxnSpPr>
          <p:nvPr/>
        </p:nvCxnSpPr>
        <p:spPr bwMode="auto">
          <a:xfrm flipV="1">
            <a:off x="5789613" y="5116513"/>
            <a:ext cx="360362" cy="328612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69" name="Straight Connector 16"/>
          <p:cNvCxnSpPr>
            <a:cxnSpLocks noChangeShapeType="1"/>
          </p:cNvCxnSpPr>
          <p:nvPr/>
        </p:nvCxnSpPr>
        <p:spPr bwMode="auto">
          <a:xfrm>
            <a:off x="5697538" y="5249863"/>
            <a:ext cx="107950" cy="195262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70" name="Straight Connector 17"/>
          <p:cNvCxnSpPr>
            <a:cxnSpLocks noChangeShapeType="1"/>
          </p:cNvCxnSpPr>
          <p:nvPr/>
        </p:nvCxnSpPr>
        <p:spPr bwMode="auto">
          <a:xfrm flipV="1">
            <a:off x="5873750" y="5876925"/>
            <a:ext cx="360363" cy="328613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71" name="Straight Connector 18"/>
          <p:cNvCxnSpPr>
            <a:cxnSpLocks noChangeShapeType="1"/>
          </p:cNvCxnSpPr>
          <p:nvPr/>
        </p:nvCxnSpPr>
        <p:spPr bwMode="auto">
          <a:xfrm>
            <a:off x="5781675" y="5994400"/>
            <a:ext cx="107950" cy="196850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27088" y="3068638"/>
            <a:ext cx="8229600" cy="1143000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sl-SI" sz="2400" smtClean="0">
                <a:solidFill>
                  <a:schemeClr val="tx1"/>
                </a:solidFill>
              </a:rPr>
              <a:t>Ali si v Sloveniji želimo gospodarstva, ki bo s svojo učinkovitostjo sposobno kljubovati konkurenčnim razmeram na globalnih trgih?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73100" y="4365625"/>
            <a:ext cx="8229600" cy="1223963"/>
          </a:xfrm>
        </p:spPr>
        <p:txBody>
          <a:bodyPr/>
          <a:lstStyle/>
          <a:p>
            <a:pPr algn="ctr">
              <a:buFontTx/>
              <a:buChar char="•"/>
            </a:pPr>
            <a:endParaRPr lang="sl-SI" sz="2400" smtClean="0"/>
          </a:p>
          <a:p>
            <a:pPr algn="just">
              <a:buFontTx/>
              <a:buChar char="•"/>
            </a:pPr>
            <a:r>
              <a:rPr lang="sl-SI" sz="2400" smtClean="0"/>
              <a:t>Nujno je potrebno odstraniti vse vzvode, ki omogočajo, da ljudje </a:t>
            </a:r>
            <a:r>
              <a:rPr lang="sl-SI" sz="2400" b="1" smtClean="0"/>
              <a:t>samo zaradi svoje politične pripadnosti</a:t>
            </a:r>
            <a:r>
              <a:rPr lang="sl-SI" sz="2400" smtClean="0"/>
              <a:t> postanejo člani nadzornih svetov.</a:t>
            </a: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1676400" y="152400"/>
            <a:ext cx="73152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r>
              <a:rPr lang="sl-SI" sz="3400">
                <a:solidFill>
                  <a:srgbClr val="FFFFFF"/>
                </a:solidFill>
                <a:latin typeface="Arial" pitchFamily="34" charset="0"/>
              </a:rPr>
              <a:t>V razmislek….</a:t>
            </a: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827088" y="1700213"/>
            <a:ext cx="7921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sl-SI" sz="2400">
                <a:latin typeface="Arial" pitchFamily="34" charset="0"/>
              </a:rPr>
              <a:t>Povečanje deleža politično „okuženih“ nadzornikov v podjetju za 1 odstotno točko, ceteris paribus, zniža produktivnost za desetino odstotka. 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3851275" y="4292600"/>
            <a:ext cx="649288" cy="504825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spcBef>
                <a:spcPct val="20000"/>
              </a:spcBef>
              <a:defRPr/>
            </a:pPr>
            <a:endParaRPr lang="sl-SI" sz="24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92275" y="11113"/>
            <a:ext cx="7315200" cy="1081087"/>
          </a:xfrm>
        </p:spPr>
        <p:txBody>
          <a:bodyPr/>
          <a:lstStyle/>
          <a:p>
            <a:r>
              <a:rPr lang="sl-SI" smtClean="0"/>
              <a:t>Motivacija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116013" y="1628775"/>
            <a:ext cx="7315200" cy="2692400"/>
          </a:xfrm>
        </p:spPr>
        <p:txBody>
          <a:bodyPr/>
          <a:lstStyle/>
          <a:p>
            <a:pPr>
              <a:buFontTx/>
              <a:buChar char="•"/>
            </a:pPr>
            <a:r>
              <a:rPr lang="sl-SI" sz="2400" smtClean="0"/>
              <a:t>Odmik od splošno ustaljene raziskovalne prakse, ki običajno išče najboljše primere korporativnega upravljanja</a:t>
            </a:r>
          </a:p>
          <a:p>
            <a:pPr>
              <a:buFontTx/>
              <a:buChar char="•"/>
            </a:pPr>
            <a:endParaRPr lang="sl-SI" sz="2400" smtClean="0"/>
          </a:p>
          <a:p>
            <a:pPr>
              <a:buFontTx/>
              <a:buChar char="•"/>
            </a:pPr>
            <a:r>
              <a:rPr lang="sl-SI" sz="2400" smtClean="0"/>
              <a:t>Kako je specifičen sistem lastninjenja slovenskih podjetij vplival na korporativno upravljanje?</a:t>
            </a:r>
          </a:p>
          <a:p>
            <a:pPr>
              <a:buFontTx/>
              <a:buChar char="•"/>
            </a:pPr>
            <a:endParaRPr lang="sl-SI" sz="2400" smtClean="0"/>
          </a:p>
          <a:p>
            <a:pPr>
              <a:buFontTx/>
              <a:buChar char="•"/>
            </a:pPr>
            <a:r>
              <a:rPr lang="sl-SI" sz="2400" smtClean="0"/>
              <a:t>Kaj vpliv “politične okuženosti” nadzornikov na produktivnost podjetij pomeni z vidika generiranja notranjih virov sredstev?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Kaj o tem pravi literatura?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628775"/>
            <a:ext cx="7315200" cy="3887788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sl-SI" dirty="0" smtClean="0"/>
              <a:t>Podjetja na način povezav s politiko ustvarjajo konkurenčne prednosti (</a:t>
            </a:r>
            <a:r>
              <a:rPr lang="sl-SI" dirty="0" err="1" smtClean="0"/>
              <a:t>Faccio</a:t>
            </a:r>
            <a:r>
              <a:rPr lang="sl-SI" dirty="0" smtClean="0"/>
              <a:t>, 2006) =&gt; pozitiven učinek na poslovanje je zaznati predvsem v primeru, ko se gospodarstveniki odločijo za vstop v politiko</a:t>
            </a:r>
          </a:p>
          <a:p>
            <a:pPr marL="0" indent="0">
              <a:defRPr/>
            </a:pPr>
            <a:endParaRPr lang="sl-SI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sl-SI" dirty="0" smtClean="0"/>
              <a:t>Večina študij potrjuje, da obstaja negativen učinek pobiranja rent v primeru, ko politiki vstopijo v uprave ali nadzorne svete podjetij (</a:t>
            </a:r>
            <a:r>
              <a:rPr lang="en-US" dirty="0"/>
              <a:t>De Soto, 1989, </a:t>
            </a:r>
            <a:r>
              <a:rPr lang="en-US" dirty="0" err="1"/>
              <a:t>Shleifer</a:t>
            </a:r>
            <a:r>
              <a:rPr lang="en-US" dirty="0"/>
              <a:t> and </a:t>
            </a:r>
            <a:r>
              <a:rPr lang="en-US" dirty="0" err="1"/>
              <a:t>Vishny</a:t>
            </a:r>
            <a:r>
              <a:rPr lang="en-US" dirty="0"/>
              <a:t>, </a:t>
            </a:r>
            <a:r>
              <a:rPr lang="en-US" dirty="0" smtClean="0"/>
              <a:t>1994</a:t>
            </a:r>
            <a:r>
              <a:rPr lang="sl-SI" dirty="0" smtClean="0"/>
              <a:t>) </a:t>
            </a:r>
          </a:p>
          <a:p>
            <a:pPr>
              <a:buFont typeface="Arial" pitchFamily="34" charset="0"/>
              <a:buChar char="•"/>
              <a:defRPr/>
            </a:pPr>
            <a:endParaRPr lang="sl-SI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sl-SI" dirty="0" err="1" smtClean="0"/>
              <a:t>Desai</a:t>
            </a:r>
            <a:r>
              <a:rPr lang="sl-SI" dirty="0" smtClean="0"/>
              <a:t> in </a:t>
            </a:r>
            <a:r>
              <a:rPr lang="sl-SI" dirty="0" err="1" smtClean="0"/>
              <a:t>Olofsgard</a:t>
            </a:r>
            <a:r>
              <a:rPr lang="sl-SI" dirty="0" smtClean="0"/>
              <a:t> (2011) dokazujeta, da politično „</a:t>
            </a:r>
            <a:r>
              <a:rPr lang="sl-SI" dirty="0" err="1" smtClean="0"/>
              <a:t>preferirana</a:t>
            </a:r>
            <a:r>
              <a:rPr lang="sl-SI" dirty="0" smtClean="0"/>
              <a:t>“ in nadzorovana podjetja pridobivajo zaradi ugodnejšega poslovnega okolja, vendar pa so omejena npr. pri odpuščanju zaposlenih. </a:t>
            </a:r>
          </a:p>
          <a:p>
            <a:pPr>
              <a:buFont typeface="Arial" pitchFamily="34" charset="0"/>
              <a:buChar char="•"/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Kako smo oblikovali vzorec in zbirali podatke?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409575" y="1412875"/>
            <a:ext cx="8564563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>
              <a:buFont typeface="Arial" pitchFamily="34" charset="0"/>
              <a:buChar char="•"/>
              <a:defRPr/>
            </a:pPr>
            <a:r>
              <a:rPr lang="sl-SI" sz="2400" dirty="0" smtClean="0">
                <a:cs typeface="Arial" charset="0"/>
              </a:rPr>
              <a:t>Podatki o članih nadzornega sveta in uprav v 384 velikih in srednje velikih podjetjih v predelovalni in storitvenih dejavnostih v obdobju 2000 - 2010-&gt;  3.668 oseb (19,2 % žensk)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sl-SI" sz="2400" dirty="0" smtClean="0"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sl-SI" sz="2400" dirty="0" smtClean="0">
                <a:cs typeface="Arial" charset="0"/>
              </a:rPr>
              <a:t>Iz analize smo izključili družbe z omejeno odgovornostjo, ki nimajo nadzornih svetov ter finančne institucije </a:t>
            </a:r>
            <a:r>
              <a:rPr lang="sl-SI" sz="2400" dirty="0" smtClean="0">
                <a:cs typeface="Arial" charset="0"/>
                <a:sym typeface="Wingdings" pitchFamily="2" charset="2"/>
              </a:rPr>
              <a:t> 308 podjetij, v katerih je v vlogi nadzornikov nastopalo  92% posameznikov iz vzorca</a:t>
            </a:r>
          </a:p>
          <a:p>
            <a:pPr>
              <a:defRPr/>
            </a:pPr>
            <a:endParaRPr lang="sl-SI" sz="2400" dirty="0" smtClean="0">
              <a:cs typeface="Arial" charset="0"/>
              <a:sym typeface="Wingdings" pitchFamily="2" charset="2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sl-SI" sz="2400" dirty="0" smtClean="0">
                <a:cs typeface="Arial" charset="0"/>
                <a:sym typeface="Wingdings" pitchFamily="2" charset="2"/>
              </a:rPr>
              <a:t>25 odstotkov nadzornikov v nadzorne svete imenovanih vsaj dvakrat  </a:t>
            </a:r>
          </a:p>
          <a:p>
            <a:pPr>
              <a:defRPr/>
            </a:pPr>
            <a:endParaRPr lang="sl-SI" sz="2400" dirty="0" smtClean="0">
              <a:cs typeface="Arial" charset="0"/>
              <a:sym typeface="Wingdings" pitchFamily="2" charset="2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sl-SI" sz="2400" dirty="0" smtClean="0">
                <a:cs typeface="Arial" charset="0"/>
                <a:sym typeface="Wingdings" pitchFamily="2" charset="2"/>
              </a:rPr>
              <a:t>46 odstotkov od nadpovprečno pogosto imenovanih je bilo politično „okuženih“</a:t>
            </a:r>
            <a:endParaRPr lang="sl-SI" sz="2400" dirty="0" smtClean="0">
              <a:cs typeface="Arial" charset="0"/>
            </a:endParaRPr>
          </a:p>
          <a:p>
            <a:pPr>
              <a:defRPr/>
            </a:pPr>
            <a:endParaRPr lang="sl-SI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smtClean="0"/>
              <a:t>Primerjava karakteristik nadpovprečno imenovanih nadzornikov s celotnim vzorcem nadzornikov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188" y="1557338"/>
          <a:ext cx="8353425" cy="4535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0471"/>
                <a:gridCol w="2405578"/>
                <a:gridCol w="2407376"/>
              </a:tblGrid>
              <a:tr h="43079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sl-SI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Celoten vzorec</a:t>
                      </a:r>
                      <a:endParaRPr lang="sl-SI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Podvzorec</a:t>
                      </a:r>
                      <a:r>
                        <a:rPr lang="sl-SI" sz="18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sl-SI" sz="18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</a:tr>
              <a:tr h="43079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Skupno število</a:t>
                      </a:r>
                      <a:r>
                        <a:rPr lang="sl-SI" sz="1800" baseline="0" dirty="0" smtClean="0">
                          <a:effectLst/>
                        </a:rPr>
                        <a:t> nadzornikov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3,668</a:t>
                      </a:r>
                      <a:endParaRPr lang="sl-SI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924</a:t>
                      </a:r>
                      <a:endParaRPr lang="sl-SI" sz="180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</a:tr>
              <a:tr h="43079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Menjalni sektor</a:t>
                      </a:r>
                      <a:r>
                        <a:rPr lang="sl-SI" sz="1800" baseline="0" dirty="0" smtClean="0">
                          <a:effectLst/>
                        </a:rPr>
                        <a:t> 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50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3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50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</a:tr>
              <a:tr h="43079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Doktorat znanosti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7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</a:tr>
              <a:tr h="43079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Ma</a:t>
                      </a:r>
                      <a:r>
                        <a:rPr lang="sl-SI" sz="1800" dirty="0" err="1" smtClean="0">
                          <a:effectLst/>
                        </a:rPr>
                        <a:t>gisterij</a:t>
                      </a:r>
                      <a:r>
                        <a:rPr lang="sl-SI" sz="1800" baseline="0" dirty="0" smtClean="0">
                          <a:effectLst/>
                        </a:rPr>
                        <a:t> znanosti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26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20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8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</a:tr>
              <a:tr h="43079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err="1" smtClean="0">
                          <a:effectLst/>
                        </a:rPr>
                        <a:t>VII.stopnja</a:t>
                      </a:r>
                      <a:r>
                        <a:rPr lang="sl-SI" sz="1800" baseline="0" dirty="0" smtClean="0">
                          <a:effectLst/>
                        </a:rPr>
                        <a:t> izobrazbe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46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38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8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</a:tr>
              <a:tr h="43079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Manj kot sedma</a:t>
                      </a:r>
                      <a:r>
                        <a:rPr lang="sl-SI" sz="1800" baseline="0" dirty="0" smtClean="0">
                          <a:effectLst/>
                        </a:rPr>
                        <a:t> stopnja izobrazbe 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14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6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31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7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</a:tr>
              <a:tr h="43079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Povprečna starost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54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23 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54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47 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</a:tr>
              <a:tr h="10891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dirty="0" smtClean="0"/>
                        <a:t>Povprečno število podjetij, v katerih</a:t>
                      </a:r>
                      <a:r>
                        <a:rPr lang="sl-SI" sz="1800" baseline="0" dirty="0" smtClean="0"/>
                        <a:t> je imenovan na mesto člana nadzornega sveta</a:t>
                      </a:r>
                      <a:endParaRPr lang="sl-SI" sz="1800" dirty="0" smtClean="0">
                        <a:latin typeface="Times New Roman"/>
                        <a:ea typeface="Calibri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ヒラギノ角ゴ Pro W3"/>
                        </a:rPr>
                        <a:t>2,7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ヒラギノ角ゴ Pro W3"/>
                        </a:rPr>
                        <a:t>1,4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801" marB="5080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Značilnosti kadrovanja v nadzorne svete v obdobju 2000-2010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56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70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Obdobje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2000-2003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2004-2008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2009-2010</a:t>
                      </a:r>
                      <a:endParaRPr lang="sl-SI" sz="1800" dirty="0"/>
                    </a:p>
                  </a:txBody>
                  <a:tcPr marT="45724" marB="45724"/>
                </a:tc>
              </a:tr>
              <a:tr h="914476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Povprečno število članov nadzornega</a:t>
                      </a:r>
                      <a:r>
                        <a:rPr lang="sl-SI" sz="1800" baseline="0" dirty="0" smtClean="0"/>
                        <a:t> sveta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5,7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5,2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4,8</a:t>
                      </a:r>
                      <a:endParaRPr lang="sl-SI" sz="1800" dirty="0"/>
                    </a:p>
                  </a:txBody>
                  <a:tcPr marT="45724" marB="45724"/>
                </a:tc>
              </a:tr>
              <a:tr h="370870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Delež žensk (v %)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19,9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18,5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17,5</a:t>
                      </a:r>
                      <a:endParaRPr lang="sl-SI" sz="1800" dirty="0"/>
                    </a:p>
                  </a:txBody>
                  <a:tcPr marT="45724" marB="45724"/>
                </a:tc>
              </a:tr>
              <a:tr h="370870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Delež tujcev (v %)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5,5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7,7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10,0</a:t>
                      </a:r>
                      <a:endParaRPr lang="sl-SI" sz="1800" dirty="0"/>
                    </a:p>
                  </a:txBody>
                  <a:tcPr marT="45724" marB="45724"/>
                </a:tc>
              </a:tr>
              <a:tr h="914476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Delež politično opredeljenih nadzornikov (v %)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22,0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25,9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25,8</a:t>
                      </a:r>
                      <a:endParaRPr lang="sl-SI" sz="1800" dirty="0"/>
                    </a:p>
                  </a:txBody>
                  <a:tcPr marT="45724" marB="45724"/>
                </a:tc>
              </a:tr>
              <a:tr h="914476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Delež nadzornikov iz regije (v %)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29,5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43,6</a:t>
                      </a:r>
                      <a:endParaRPr lang="sl-SI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54,7</a:t>
                      </a:r>
                      <a:endParaRPr lang="sl-SI" sz="1800" dirty="0"/>
                    </a:p>
                  </a:txBody>
                  <a:tcPr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Število nadzornikov in njihova povezava s politiko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323528" y="1782108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644008" y="4149080"/>
          <a:ext cx="3832860" cy="224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1258888" y="1412875"/>
            <a:ext cx="2152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l-SI"/>
              <a:t>Število nadzornikov</a:t>
            </a:r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4859338" y="3860800"/>
            <a:ext cx="411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sl-SI"/>
              <a:t>Delež politično „okuženih“ nadzornikov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400" smtClean="0"/>
              <a:t>Delež politično opredeljenih nadzornikov po panogah</a:t>
            </a:r>
          </a:p>
        </p:txBody>
      </p:sp>
      <p:pic>
        <p:nvPicPr>
          <p:cNvPr id="10243" name="Picture 1" descr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8291512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Poslovanje podjetij v vzorcu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4213" y="1773238"/>
          <a:ext cx="8351837" cy="4179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9887"/>
                <a:gridCol w="1680816"/>
                <a:gridCol w="2180295"/>
                <a:gridCol w="2360839"/>
              </a:tblGrid>
              <a:tr h="39420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sl-SI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2000-2003</a:t>
                      </a:r>
                      <a:endParaRPr lang="sl-SI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2004-2008</a:t>
                      </a:r>
                      <a:endParaRPr lang="sl-SI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effectLst/>
                        </a:rPr>
                        <a:t>2009-2010</a:t>
                      </a:r>
                      <a:endParaRPr lang="sl-SI" sz="1600" b="1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50798" marB="50798"/>
                </a:tc>
              </a:tr>
              <a:tr h="69752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Zaposleni</a:t>
                      </a:r>
                      <a:endParaRPr lang="sl-SI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521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45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558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30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537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82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</a:tr>
              <a:tr h="69752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Dodana vrednost </a:t>
                      </a: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sl-SI" sz="1600" dirty="0" smtClean="0">
                          <a:effectLst/>
                        </a:rPr>
                        <a:t>v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mio</a:t>
                      </a:r>
                      <a:r>
                        <a:rPr lang="en-US" sz="1600" dirty="0">
                          <a:effectLst/>
                        </a:rPr>
                        <a:t> €)</a:t>
                      </a:r>
                      <a:endParaRPr lang="sl-SI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8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92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00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90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</a:tr>
              <a:tr h="69752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Stroški</a:t>
                      </a:r>
                      <a:r>
                        <a:rPr lang="sl-SI" sz="1600" baseline="0" dirty="0" smtClean="0">
                          <a:effectLst/>
                        </a:rPr>
                        <a:t> dela</a:t>
                      </a:r>
                      <a:r>
                        <a:rPr lang="en-US" sz="1600" dirty="0" smtClean="0">
                          <a:effectLst/>
                        </a:rPr>
                        <a:t> (</a:t>
                      </a:r>
                      <a:r>
                        <a:rPr lang="sl-SI" sz="1600" dirty="0" smtClean="0">
                          <a:effectLst/>
                        </a:rPr>
                        <a:t>v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mio</a:t>
                      </a:r>
                      <a:r>
                        <a:rPr lang="en-US" sz="1600" dirty="0">
                          <a:effectLst/>
                        </a:rPr>
                        <a:t> €)</a:t>
                      </a:r>
                      <a:endParaRPr lang="sl-SI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35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36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29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</a:tr>
              <a:tr h="100629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Stroški dela na zaposlenega </a:t>
                      </a:r>
                      <a:r>
                        <a:rPr lang="en-US" sz="1600" dirty="0" smtClean="0">
                          <a:effectLst/>
                        </a:rPr>
                        <a:t> (</a:t>
                      </a:r>
                      <a:r>
                        <a:rPr lang="sl-SI" sz="1600" dirty="0" smtClean="0">
                          <a:effectLst/>
                        </a:rPr>
                        <a:t>v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1000€)</a:t>
                      </a:r>
                      <a:endParaRPr lang="sl-SI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16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65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22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42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25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79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</a:tr>
              <a:tr h="686807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effectLst/>
                        </a:rPr>
                        <a:t>Opredmetena osnovna sredstva </a:t>
                      </a: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sl-SI" sz="1600" dirty="0" smtClean="0">
                          <a:effectLst/>
                        </a:rPr>
                        <a:t>v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mio</a:t>
                      </a:r>
                      <a:r>
                        <a:rPr lang="en-US" sz="1600" dirty="0">
                          <a:effectLst/>
                        </a:rPr>
                        <a:t> €)</a:t>
                      </a:r>
                      <a:endParaRPr lang="sl-SI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35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90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36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40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39</a:t>
                      </a:r>
                      <a:r>
                        <a:rPr lang="sl-SI" sz="1800" dirty="0" smtClean="0">
                          <a:effectLst/>
                        </a:rPr>
                        <a:t>,</a:t>
                      </a:r>
                      <a:r>
                        <a:rPr lang="en-US" sz="1800" dirty="0" smtClean="0">
                          <a:effectLst/>
                        </a:rPr>
                        <a:t>00</a:t>
                      </a:r>
                      <a:endParaRPr lang="sl-SI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ヒラギノ角ゴ Pro W3"/>
                      </a:endParaRPr>
                    </a:p>
                  </a:txBody>
                  <a:tcPr marL="0" marR="0" marT="50798" marB="5079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_slo">
  <a:themeElements>
    <a:clrScheme name="EF_slo 8">
      <a:dk1>
        <a:srgbClr val="000000"/>
      </a:dk1>
      <a:lt1>
        <a:srgbClr val="FFFFFF"/>
      </a:lt1>
      <a:dk2>
        <a:srgbClr val="CC0000"/>
      </a:dk2>
      <a:lt2>
        <a:srgbClr val="777777"/>
      </a:lt2>
      <a:accent1>
        <a:srgbClr val="808080"/>
      </a:accent1>
      <a:accent2>
        <a:srgbClr val="CC00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B90000"/>
      </a:accent6>
      <a:hlink>
        <a:srgbClr val="CC0000"/>
      </a:hlink>
      <a:folHlink>
        <a:srgbClr val="B2B2B2"/>
      </a:folHlink>
    </a:clrScheme>
    <a:fontScheme name="EF_s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_sl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sl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sl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sl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sl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sl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sl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slo 8">
        <a:dk1>
          <a:srgbClr val="000000"/>
        </a:dk1>
        <a:lt1>
          <a:srgbClr val="FFFFFF"/>
        </a:lt1>
        <a:dk2>
          <a:srgbClr val="CC0000"/>
        </a:dk2>
        <a:lt2>
          <a:srgbClr val="777777"/>
        </a:lt2>
        <a:accent1>
          <a:srgbClr val="80808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B90000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F_slo 8">
    <a:dk1>
      <a:srgbClr val="000000"/>
    </a:dk1>
    <a:lt1>
      <a:srgbClr val="FFFFFF"/>
    </a:lt1>
    <a:dk2>
      <a:srgbClr val="CC0000"/>
    </a:dk2>
    <a:lt2>
      <a:srgbClr val="777777"/>
    </a:lt2>
    <a:accent1>
      <a:srgbClr val="808080"/>
    </a:accent1>
    <a:accent2>
      <a:srgbClr val="CC0000"/>
    </a:accent2>
    <a:accent3>
      <a:srgbClr val="FFFFFF"/>
    </a:accent3>
    <a:accent4>
      <a:srgbClr val="000000"/>
    </a:accent4>
    <a:accent5>
      <a:srgbClr val="C0C0C0"/>
    </a:accent5>
    <a:accent6>
      <a:srgbClr val="B90000"/>
    </a:accent6>
    <a:hlink>
      <a:srgbClr val="CC0000"/>
    </a:hlink>
    <a:folHlink>
      <a:srgbClr val="B2B2B2"/>
    </a:folHlink>
  </a:clrScheme>
  <a:fontScheme name="EF_sl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F_slo 8">
    <a:dk1>
      <a:srgbClr val="000000"/>
    </a:dk1>
    <a:lt1>
      <a:srgbClr val="FFFFFF"/>
    </a:lt1>
    <a:dk2>
      <a:srgbClr val="CC0000"/>
    </a:dk2>
    <a:lt2>
      <a:srgbClr val="777777"/>
    </a:lt2>
    <a:accent1>
      <a:srgbClr val="808080"/>
    </a:accent1>
    <a:accent2>
      <a:srgbClr val="CC0000"/>
    </a:accent2>
    <a:accent3>
      <a:srgbClr val="FFFFFF"/>
    </a:accent3>
    <a:accent4>
      <a:srgbClr val="000000"/>
    </a:accent4>
    <a:accent5>
      <a:srgbClr val="C0C0C0"/>
    </a:accent5>
    <a:accent6>
      <a:srgbClr val="B90000"/>
    </a:accent6>
    <a:hlink>
      <a:srgbClr val="CC0000"/>
    </a:hlink>
    <a:folHlink>
      <a:srgbClr val="B2B2B2"/>
    </a:folHlink>
  </a:clrScheme>
  <a:fontScheme name="EF_slo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EF_slo_1</Template>
  <TotalTime>10464</TotalTime>
  <Words>680</Words>
  <Application>Microsoft Office PowerPoint</Application>
  <PresentationFormat>Diaprojekcija na zaslonu (4:3)</PresentationFormat>
  <Paragraphs>130</Paragraphs>
  <Slides>12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9" baseType="lpstr">
      <vt:lpstr>Tahoma</vt:lpstr>
      <vt:lpstr>Arial</vt:lpstr>
      <vt:lpstr>Calibri</vt:lpstr>
      <vt:lpstr>Wingdings</vt:lpstr>
      <vt:lpstr>Times New Roman</vt:lpstr>
      <vt:lpstr>ヒラギノ角ゴ Pro W3</vt:lpstr>
      <vt:lpstr>EF_slo</vt:lpstr>
      <vt:lpstr>VPLIV KADROVANJA V NADZORNE SVETE NA PRODUKTIVNOST  SLOVENSKIH PODJETIJ</vt:lpstr>
      <vt:lpstr>Motivacija</vt:lpstr>
      <vt:lpstr>Kaj o tem pravi literatura?</vt:lpstr>
      <vt:lpstr>Kako smo oblikovali vzorec in zbirali podatke?</vt:lpstr>
      <vt:lpstr>Primerjava karakteristik nadpovprečno imenovanih nadzornikov s celotnim vzorcem nadzornikov</vt:lpstr>
      <vt:lpstr>Značilnosti kadrovanja v nadzorne svete v obdobju 2000-2010</vt:lpstr>
      <vt:lpstr>Število nadzornikov in njihova povezava s politiko</vt:lpstr>
      <vt:lpstr>Delež politično opredeljenih nadzornikov po panogah</vt:lpstr>
      <vt:lpstr>Poslovanje podjetij v vzorcu</vt:lpstr>
      <vt:lpstr>Specifikacija empiričnega modela</vt:lpstr>
      <vt:lpstr>Ali lahko razlike v produktivnosti podjetij pojasnimo z deležem politično opredeljenih nadzornikov?</vt:lpstr>
      <vt:lpstr>Ali si v Sloveniji želimo gospodarstva, ki bo s svojo učinkovitostjo sposobno kljubovati konkurenčnim razmeram na globalnih trgih?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V MIKROEKONOMIJO  Šolsko leto 2002/2003</dc:title>
  <dc:creator>maLa</dc:creator>
  <cp:lastModifiedBy>Barbara Fuerst</cp:lastModifiedBy>
  <cp:revision>360</cp:revision>
  <cp:lastPrinted>1601-01-01T00:00:00Z</cp:lastPrinted>
  <dcterms:created xsi:type="dcterms:W3CDTF">2002-09-07T12:19:07Z</dcterms:created>
  <dcterms:modified xsi:type="dcterms:W3CDTF">2013-03-11T06:58:30Z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