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commentAuthors.xml" ContentType="application/vnd.openxmlformats-officedocument.presentationml.commentAuthors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Default Extension="xlsx" ContentType="application/vnd.openxmlformats-officedocument.spreadsheetml.sheet"/>
  <Override PartName="/ppt/charts/chart5.xml" ContentType="application/vnd.openxmlformats-officedocument.drawingml.chart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emf" ContentType="image/x-emf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96" r:id="rId1"/>
    <p:sldMasterId id="2147483708" r:id="rId2"/>
  </p:sldMasterIdLst>
  <p:notesMasterIdLst>
    <p:notesMasterId r:id="rId24"/>
  </p:notesMasterIdLst>
  <p:handoutMasterIdLst>
    <p:handoutMasterId r:id="rId25"/>
  </p:handoutMasterIdLst>
  <p:sldIdLst>
    <p:sldId id="433" r:id="rId3"/>
    <p:sldId id="480" r:id="rId4"/>
    <p:sldId id="481" r:id="rId5"/>
    <p:sldId id="540" r:id="rId6"/>
    <p:sldId id="557" r:id="rId7"/>
    <p:sldId id="526" r:id="rId8"/>
    <p:sldId id="527" r:id="rId9"/>
    <p:sldId id="539" r:id="rId10"/>
    <p:sldId id="541" r:id="rId11"/>
    <p:sldId id="542" r:id="rId12"/>
    <p:sldId id="543" r:id="rId13"/>
    <p:sldId id="549" r:id="rId14"/>
    <p:sldId id="550" r:id="rId15"/>
    <p:sldId id="551" r:id="rId16"/>
    <p:sldId id="558" r:id="rId17"/>
    <p:sldId id="552" r:id="rId18"/>
    <p:sldId id="560" r:id="rId19"/>
    <p:sldId id="554" r:id="rId20"/>
    <p:sldId id="553" r:id="rId21"/>
    <p:sldId id="546" r:id="rId22"/>
    <p:sldId id="547" r:id="rId23"/>
  </p:sldIdLst>
  <p:sldSz cx="9144000" cy="6858000" type="screen4x3"/>
  <p:notesSz cx="6858000" cy="9144000"/>
  <p:defaultTextStyle>
    <a:defPPr>
      <a:defRPr lang="en-US"/>
    </a:defPPr>
    <a:lvl1pPr algn="r" rtl="0" eaLnBrk="0" fontAlgn="base" hangingPunct="0">
      <a:spcBef>
        <a:spcPct val="20000"/>
      </a:spcBef>
      <a:spcAft>
        <a:spcPct val="0"/>
      </a:spcAft>
      <a:defRPr sz="2400"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r" rtl="0" eaLnBrk="0" fontAlgn="base" hangingPunct="0">
      <a:spcBef>
        <a:spcPct val="20000"/>
      </a:spcBef>
      <a:spcAft>
        <a:spcPct val="0"/>
      </a:spcAft>
      <a:defRPr sz="2400"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r" rtl="0" eaLnBrk="0" fontAlgn="base" hangingPunct="0">
      <a:spcBef>
        <a:spcPct val="20000"/>
      </a:spcBef>
      <a:spcAft>
        <a:spcPct val="0"/>
      </a:spcAft>
      <a:defRPr sz="2400"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r" rtl="0" eaLnBrk="0" fontAlgn="base" hangingPunct="0">
      <a:spcBef>
        <a:spcPct val="20000"/>
      </a:spcBef>
      <a:spcAft>
        <a:spcPct val="0"/>
      </a:spcAft>
      <a:defRPr sz="2400"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r" rtl="0" eaLnBrk="0" fontAlgn="base" hangingPunct="0">
      <a:spcBef>
        <a:spcPct val="20000"/>
      </a:spcBef>
      <a:spcAft>
        <a:spcPct val="0"/>
      </a:spcAft>
      <a:defRPr sz="2400"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Tjaša Redek" initials="T.R." lastIdx="15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FFFFF"/>
    <a:srgbClr val="99CC00"/>
    <a:srgbClr val="009900"/>
    <a:srgbClr val="B2B2B2"/>
    <a:srgbClr val="595959"/>
    <a:srgbClr val="D9D9D9"/>
    <a:srgbClr val="000000"/>
    <a:srgbClr val="808080"/>
    <a:srgbClr val="CC00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75DCB02-9BB8-47FD-8907-85C794F793BA}" styleName="Tematski slog 1 – poudarek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17292A2E-F333-43FB-9621-5CBBE7FDCDCB}" styleName="Svetel slog 2 – poudarek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D27102A9-8310-4765-A935-A1911B00CA55}" styleName="Svetel slog 1 – poudarek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B301B821-A1FF-4177-AEE7-76D212191A09}" styleName="Srednji slog 1 – poudarek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5C22544A-7EE6-4342-B048-85BDC9FD1C3A}" styleName="Srednji slog 2 – poudarek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Svetel slog 2 – poudarek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72833802-FEF1-4C79-8D5D-14CF1EAF98D9}" styleName="Svetel slog 2 – poudarek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912C8C85-51F0-491E-9774-3900AFEF0FD7}" styleName="Svetel slog 2 – poudarek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94" autoAdjust="0"/>
    <p:restoredTop sz="88080" autoAdjust="0"/>
  </p:normalViewPr>
  <p:slideViewPr>
    <p:cSldViewPr>
      <p:cViewPr>
        <p:scale>
          <a:sx n="94" d="100"/>
          <a:sy n="94" d="100"/>
        </p:scale>
        <p:origin x="-1051" y="48"/>
      </p:cViewPr>
      <p:guideLst>
        <p:guide orient="horz" pos="3956"/>
        <p:guide pos="17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commentAuthors" Target="commentAuthor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ada:Downloads:graf-2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Workbook4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Workbook4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ada:Downloads:matjaz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Book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sl-SI"/>
  <c:chart>
    <c:plotArea>
      <c:layout/>
      <c:barChart>
        <c:barDir val="col"/>
        <c:grouping val="stacked"/>
        <c:ser>
          <c:idx val="1"/>
          <c:order val="0"/>
          <c:tx>
            <c:v>Posebni sektorji</c:v>
          </c:tx>
          <c:cat>
            <c:multiLvlStrRef>
              <c:f>Sheet1!$I$1:$J$7</c:f>
              <c:multiLvlStrCache>
                <c:ptCount val="7"/>
                <c:lvl>
                  <c:pt idx="1">
                    <c:v>2000-2007</c:v>
                  </c:pt>
                  <c:pt idx="2">
                    <c:v>2008-2012</c:v>
                  </c:pt>
                  <c:pt idx="3">
                    <c:v>2000-2007</c:v>
                  </c:pt>
                  <c:pt idx="4">
                    <c:v>2008-2012</c:v>
                  </c:pt>
                  <c:pt idx="5">
                    <c:v>2000-2007</c:v>
                  </c:pt>
                  <c:pt idx="6">
                    <c:v>2008-2012</c:v>
                  </c:pt>
                </c:lvl>
                <c:lvl>
                  <c:pt idx="1">
                    <c:v>EU-27</c:v>
                  </c:pt>
                  <c:pt idx="3">
                    <c:v>Države, ki dohitevajo*</c:v>
                  </c:pt>
                  <c:pt idx="5">
                    <c:v>Razvite države**</c:v>
                  </c:pt>
                </c:lvl>
              </c:multiLvlStrCache>
            </c:multiLvlStrRef>
          </c:cat>
          <c:val>
            <c:numRef>
              <c:f>Sheet1!$K$1:$K$7</c:f>
              <c:numCache>
                <c:formatCode>General</c:formatCode>
                <c:ptCount val="7"/>
                <c:pt idx="0">
                  <c:v>0</c:v>
                </c:pt>
                <c:pt idx="1">
                  <c:v>0.21000000000000019</c:v>
                </c:pt>
                <c:pt idx="2">
                  <c:v>8.0000000000000127E-2</c:v>
                </c:pt>
                <c:pt idx="3">
                  <c:v>0.73000000000000065</c:v>
                </c:pt>
                <c:pt idx="4">
                  <c:v>0.21000000000000019</c:v>
                </c:pt>
                <c:pt idx="5">
                  <c:v>0.1</c:v>
                </c:pt>
                <c:pt idx="6">
                  <c:v>6.0000000000000081E-2</c:v>
                </c:pt>
              </c:numCache>
            </c:numRef>
          </c:val>
        </c:ser>
        <c:ser>
          <c:idx val="2"/>
          <c:order val="1"/>
          <c:tx>
            <c:v>Horizontalni cilji</c:v>
          </c:tx>
          <c:spPr>
            <a:solidFill>
              <a:schemeClr val="accent3">
                <a:lumMod val="75000"/>
              </a:schemeClr>
            </a:solidFill>
          </c:spPr>
          <c:cat>
            <c:multiLvlStrRef>
              <c:f>Sheet1!$I$1:$J$7</c:f>
              <c:multiLvlStrCache>
                <c:ptCount val="7"/>
                <c:lvl>
                  <c:pt idx="1">
                    <c:v>2000-2007</c:v>
                  </c:pt>
                  <c:pt idx="2">
                    <c:v>2008-2012</c:v>
                  </c:pt>
                  <c:pt idx="3">
                    <c:v>2000-2007</c:v>
                  </c:pt>
                  <c:pt idx="4">
                    <c:v>2008-2012</c:v>
                  </c:pt>
                  <c:pt idx="5">
                    <c:v>2000-2007</c:v>
                  </c:pt>
                  <c:pt idx="6">
                    <c:v>2008-2012</c:v>
                  </c:pt>
                </c:lvl>
                <c:lvl>
                  <c:pt idx="1">
                    <c:v>EU-27</c:v>
                  </c:pt>
                  <c:pt idx="3">
                    <c:v>Države, ki dohitevajo*</c:v>
                  </c:pt>
                  <c:pt idx="5">
                    <c:v>Razvite države**</c:v>
                  </c:pt>
                </c:lvl>
              </c:multiLvlStrCache>
            </c:multiLvlStrRef>
          </c:cat>
          <c:val>
            <c:numRef>
              <c:f>Sheet1!$L$1:$L$7</c:f>
              <c:numCache>
                <c:formatCode>General</c:formatCode>
                <c:ptCount val="7"/>
                <c:pt idx="0">
                  <c:v>0</c:v>
                </c:pt>
                <c:pt idx="1">
                  <c:v>0.34000000000000052</c:v>
                </c:pt>
                <c:pt idx="2">
                  <c:v>0.4</c:v>
                </c:pt>
                <c:pt idx="3">
                  <c:v>0.29000000000000031</c:v>
                </c:pt>
                <c:pt idx="4">
                  <c:v>0.43000000000000038</c:v>
                </c:pt>
                <c:pt idx="5">
                  <c:v>0.34000000000000052</c:v>
                </c:pt>
                <c:pt idx="6">
                  <c:v>0.45</c:v>
                </c:pt>
              </c:numCache>
            </c:numRef>
          </c:val>
        </c:ser>
        <c:ser>
          <c:idx val="3"/>
          <c:order val="2"/>
          <c:tx>
            <c:v>Ostalo</c:v>
          </c:tx>
          <c:cat>
            <c:multiLvlStrRef>
              <c:f>Sheet1!$I$1:$J$7</c:f>
              <c:multiLvlStrCache>
                <c:ptCount val="7"/>
                <c:lvl>
                  <c:pt idx="1">
                    <c:v>2000-2007</c:v>
                  </c:pt>
                  <c:pt idx="2">
                    <c:v>2008-2012</c:v>
                  </c:pt>
                  <c:pt idx="3">
                    <c:v>2000-2007</c:v>
                  </c:pt>
                  <c:pt idx="4">
                    <c:v>2008-2012</c:v>
                  </c:pt>
                  <c:pt idx="5">
                    <c:v>2000-2007</c:v>
                  </c:pt>
                  <c:pt idx="6">
                    <c:v>2008-2012</c:v>
                  </c:pt>
                </c:lvl>
                <c:lvl>
                  <c:pt idx="1">
                    <c:v>EU-27</c:v>
                  </c:pt>
                  <c:pt idx="3">
                    <c:v>Države, ki dohitevajo*</c:v>
                  </c:pt>
                  <c:pt idx="5">
                    <c:v>Razvite države**</c:v>
                  </c:pt>
                </c:lvl>
              </c:multiLvlStrCache>
            </c:multiLvlStrRef>
          </c:cat>
          <c:val>
            <c:numRef>
              <c:f>Sheet1!$M$1:$M$7</c:f>
              <c:numCache>
                <c:formatCode>General</c:formatCode>
                <c:ptCount val="7"/>
                <c:pt idx="0">
                  <c:v>0</c:v>
                </c:pt>
                <c:pt idx="1">
                  <c:v>0.1100000000000001</c:v>
                </c:pt>
                <c:pt idx="2">
                  <c:v>8.0000000000000127E-2</c:v>
                </c:pt>
                <c:pt idx="3">
                  <c:v>0.1100000000000001</c:v>
                </c:pt>
                <c:pt idx="4">
                  <c:v>0.17</c:v>
                </c:pt>
                <c:pt idx="5">
                  <c:v>0.19000000000000022</c:v>
                </c:pt>
                <c:pt idx="6">
                  <c:v>0.13</c:v>
                </c:pt>
              </c:numCache>
            </c:numRef>
          </c:val>
        </c:ser>
        <c:overlap val="100"/>
        <c:axId val="101746944"/>
        <c:axId val="101769216"/>
      </c:barChart>
      <c:catAx>
        <c:axId val="101746944"/>
        <c:scaling>
          <c:orientation val="minMax"/>
        </c:scaling>
        <c:axPos val="b"/>
        <c:tickLblPos val="nextTo"/>
        <c:crossAx val="101769216"/>
        <c:crosses val="autoZero"/>
        <c:auto val="1"/>
        <c:lblAlgn val="ctr"/>
        <c:lblOffset val="100"/>
      </c:catAx>
      <c:valAx>
        <c:axId val="101769216"/>
        <c:scaling>
          <c:orientation val="minMax"/>
        </c:scaling>
        <c:axPos val="l"/>
        <c:majorGridlines/>
        <c:numFmt formatCode="General" sourceLinked="1"/>
        <c:tickLblPos val="nextTo"/>
        <c:crossAx val="101746944"/>
        <c:crosses val="autoZero"/>
        <c:crossBetween val="between"/>
      </c:valAx>
    </c:plotArea>
    <c:legend>
      <c:legendPos val="r"/>
      <c:layout/>
    </c:legend>
    <c:plotVisOnly val="1"/>
    <c:dispBlanksAs val="gap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sl-SI"/>
  <c:style val="18"/>
  <c:chart>
    <c:autoTitleDeleted val="1"/>
    <c:plotArea>
      <c:layout>
        <c:manualLayout>
          <c:layoutTarget val="inner"/>
          <c:xMode val="edge"/>
          <c:yMode val="edge"/>
          <c:x val="6.7131591682485101E-2"/>
          <c:y val="4.1687287271111324E-2"/>
          <c:w val="0.91301314608373896"/>
          <c:h val="0.72073835230429006"/>
        </c:manualLayout>
      </c:layout>
      <c:lineChart>
        <c:grouping val="standard"/>
        <c:ser>
          <c:idx val="0"/>
          <c:order val="0"/>
          <c:tx>
            <c:strRef>
              <c:f>Sheet3!$A$28</c:f>
              <c:strCache>
                <c:ptCount val="1"/>
                <c:pt idx="0">
                  <c:v>Delež državnih pomoči v BDP brez kriznih ukrepov</c:v>
                </c:pt>
              </c:strCache>
            </c:strRef>
          </c:tx>
          <c:marker>
            <c:symbol val="none"/>
          </c:marker>
          <c:cat>
            <c:numRef>
              <c:f>Sheet3!$B$27:$P$27</c:f>
              <c:numCache>
                <c:formatCode>General</c:formatCode>
                <c:ptCount val="15"/>
                <c:pt idx="0">
                  <c:v>1998</c:v>
                </c:pt>
                <c:pt idx="1">
                  <c:v>1999</c:v>
                </c:pt>
                <c:pt idx="2">
                  <c:v>2000</c:v>
                </c:pt>
                <c:pt idx="3">
                  <c:v>2001</c:v>
                </c:pt>
                <c:pt idx="4">
                  <c:v>2002</c:v>
                </c:pt>
                <c:pt idx="5">
                  <c:v>2003</c:v>
                </c:pt>
                <c:pt idx="6">
                  <c:v>2004</c:v>
                </c:pt>
                <c:pt idx="7">
                  <c:v>2005</c:v>
                </c:pt>
                <c:pt idx="8">
                  <c:v>2006</c:v>
                </c:pt>
                <c:pt idx="9">
                  <c:v>2007</c:v>
                </c:pt>
                <c:pt idx="10">
                  <c:v>2008</c:v>
                </c:pt>
                <c:pt idx="11">
                  <c:v>2009</c:v>
                </c:pt>
                <c:pt idx="12">
                  <c:v>2010</c:v>
                </c:pt>
                <c:pt idx="13">
                  <c:v>2011</c:v>
                </c:pt>
                <c:pt idx="14">
                  <c:v>2012</c:v>
                </c:pt>
              </c:numCache>
            </c:numRef>
          </c:cat>
          <c:val>
            <c:numRef>
              <c:f>Sheet3!$B$28:$P$28</c:f>
              <c:numCache>
                <c:formatCode>0.00%</c:formatCode>
                <c:ptCount val="15"/>
                <c:pt idx="0">
                  <c:v>3.1000000000000034E-2</c:v>
                </c:pt>
                <c:pt idx="1">
                  <c:v>2.9500000000000005E-2</c:v>
                </c:pt>
                <c:pt idx="2">
                  <c:v>2.0000000000000011E-2</c:v>
                </c:pt>
                <c:pt idx="3">
                  <c:v>2.4500000000000004E-2</c:v>
                </c:pt>
                <c:pt idx="4">
                  <c:v>1.5500000000000017E-2</c:v>
                </c:pt>
                <c:pt idx="5">
                  <c:v>1.6000000000000021E-2</c:v>
                </c:pt>
                <c:pt idx="6">
                  <c:v>1.5700000000000023E-2</c:v>
                </c:pt>
                <c:pt idx="7">
                  <c:v>9.8000000000000222E-3</c:v>
                </c:pt>
                <c:pt idx="8">
                  <c:v>9.5000000000000067E-3</c:v>
                </c:pt>
                <c:pt idx="9">
                  <c:v>8.000000000000014E-3</c:v>
                </c:pt>
                <c:pt idx="10">
                  <c:v>9.5000000000000067E-3</c:v>
                </c:pt>
                <c:pt idx="11">
                  <c:v>1.2500000000000015E-2</c:v>
                </c:pt>
                <c:pt idx="12">
                  <c:v>1.1500000000000019E-2</c:v>
                </c:pt>
                <c:pt idx="13">
                  <c:v>1.3000000000000017E-2</c:v>
                </c:pt>
                <c:pt idx="14">
                  <c:v>1.5200000000000003E-2</c:v>
                </c:pt>
              </c:numCache>
            </c:numRef>
          </c:val>
        </c:ser>
        <c:ser>
          <c:idx val="1"/>
          <c:order val="1"/>
          <c:tx>
            <c:strRef>
              <c:f>Sheet3!$A$29</c:f>
              <c:strCache>
                <c:ptCount val="1"/>
                <c:pt idx="0">
                  <c:v>Delež državnih pomoči v BDP s kriznimi ukrepi</c:v>
                </c:pt>
              </c:strCache>
            </c:strRef>
          </c:tx>
          <c:marker>
            <c:symbol val="none"/>
          </c:marker>
          <c:cat>
            <c:numRef>
              <c:f>Sheet3!$B$27:$P$27</c:f>
              <c:numCache>
                <c:formatCode>General</c:formatCode>
                <c:ptCount val="15"/>
                <c:pt idx="0">
                  <c:v>1998</c:v>
                </c:pt>
                <c:pt idx="1">
                  <c:v>1999</c:v>
                </c:pt>
                <c:pt idx="2">
                  <c:v>2000</c:v>
                </c:pt>
                <c:pt idx="3">
                  <c:v>2001</c:v>
                </c:pt>
                <c:pt idx="4">
                  <c:v>2002</c:v>
                </c:pt>
                <c:pt idx="5">
                  <c:v>2003</c:v>
                </c:pt>
                <c:pt idx="6">
                  <c:v>2004</c:v>
                </c:pt>
                <c:pt idx="7">
                  <c:v>2005</c:v>
                </c:pt>
                <c:pt idx="8">
                  <c:v>2006</c:v>
                </c:pt>
                <c:pt idx="9">
                  <c:v>2007</c:v>
                </c:pt>
                <c:pt idx="10">
                  <c:v>2008</c:v>
                </c:pt>
                <c:pt idx="11">
                  <c:v>2009</c:v>
                </c:pt>
                <c:pt idx="12">
                  <c:v>2010</c:v>
                </c:pt>
                <c:pt idx="13">
                  <c:v>2011</c:v>
                </c:pt>
                <c:pt idx="14">
                  <c:v>2012</c:v>
                </c:pt>
              </c:numCache>
            </c:numRef>
          </c:cat>
          <c:val>
            <c:numRef>
              <c:f>Sheet3!$B$29:$P$29</c:f>
              <c:numCache>
                <c:formatCode>General</c:formatCode>
                <c:ptCount val="15"/>
                <c:pt idx="10" formatCode="0.00%">
                  <c:v>9.5000000000000067E-3</c:v>
                </c:pt>
                <c:pt idx="11" formatCode="0.00%">
                  <c:v>1.9000000000000024E-2</c:v>
                </c:pt>
                <c:pt idx="12" formatCode="0.00%">
                  <c:v>1.2000000000000005E-2</c:v>
                </c:pt>
                <c:pt idx="13" formatCode="0.00%">
                  <c:v>2.0000000000000011E-2</c:v>
                </c:pt>
                <c:pt idx="14" formatCode="0.00%">
                  <c:v>2.8500000000000004E-2</c:v>
                </c:pt>
              </c:numCache>
            </c:numRef>
          </c:val>
        </c:ser>
        <c:marker val="1"/>
        <c:axId val="95720192"/>
        <c:axId val="95721728"/>
      </c:lineChart>
      <c:catAx>
        <c:axId val="95720192"/>
        <c:scaling>
          <c:orientation val="minMax"/>
        </c:scaling>
        <c:axPos val="b"/>
        <c:numFmt formatCode="General" sourceLinked="1"/>
        <c:majorTickMark val="none"/>
        <c:tickLblPos val="nextTo"/>
        <c:crossAx val="95721728"/>
        <c:crosses val="autoZero"/>
        <c:auto val="1"/>
        <c:lblAlgn val="ctr"/>
        <c:lblOffset val="100"/>
      </c:catAx>
      <c:valAx>
        <c:axId val="95721728"/>
        <c:scaling>
          <c:orientation val="minMax"/>
        </c:scaling>
        <c:axPos val="l"/>
        <c:majorGridlines/>
        <c:numFmt formatCode="0.00%" sourceLinked="1"/>
        <c:majorTickMark val="none"/>
        <c:tickLblPos val="nextTo"/>
        <c:spPr>
          <a:ln w="9525">
            <a:noFill/>
          </a:ln>
        </c:spPr>
        <c:crossAx val="95720192"/>
        <c:crosses val="autoZero"/>
        <c:crossBetween val="between"/>
      </c:valAx>
    </c:plotArea>
    <c:legend>
      <c:legendPos val="b"/>
      <c:layout/>
      <c:txPr>
        <a:bodyPr/>
        <a:lstStyle/>
        <a:p>
          <a:pPr>
            <a:defRPr sz="1200"/>
          </a:pPr>
          <a:endParaRPr lang="sl-SI"/>
        </a:p>
      </c:txPr>
    </c:legend>
    <c:plotVisOnly val="1"/>
    <c:dispBlanksAs val="gap"/>
  </c:chart>
  <c:txPr>
    <a:bodyPr/>
    <a:lstStyle/>
    <a:p>
      <a:pPr>
        <a:defRPr>
          <a:latin typeface="Avenir Next Regular"/>
          <a:cs typeface="Avenir Next Regular"/>
        </a:defRPr>
      </a:pPr>
      <a:endParaRPr lang="sl-SI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sl-SI"/>
  <c:style val="18"/>
  <c:chart>
    <c:autoTitleDeleted val="1"/>
    <c:plotArea>
      <c:layout>
        <c:manualLayout>
          <c:layoutTarget val="inner"/>
          <c:xMode val="edge"/>
          <c:yMode val="edge"/>
          <c:x val="5.8000192702285805E-2"/>
          <c:y val="3.6980658063082601E-2"/>
          <c:w val="0.92170953473212902"/>
          <c:h val="0.68940503026545463"/>
        </c:manualLayout>
      </c:layout>
      <c:lineChart>
        <c:grouping val="standard"/>
        <c:ser>
          <c:idx val="0"/>
          <c:order val="0"/>
          <c:tx>
            <c:strRef>
              <c:f>Sheet4!$A$25</c:f>
              <c:strCache>
                <c:ptCount val="1"/>
                <c:pt idx="0">
                  <c:v>Kmetijstvo in ribištvo</c:v>
                </c:pt>
              </c:strCache>
            </c:strRef>
          </c:tx>
          <c:marker>
            <c:symbol val="none"/>
          </c:marker>
          <c:cat>
            <c:numRef>
              <c:f>Sheet4!$B$24:$M$24</c:f>
              <c:numCache>
                <c:formatCode>General</c:formatCode>
                <c:ptCount val="12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</c:numCache>
            </c:numRef>
          </c:cat>
          <c:val>
            <c:numRef>
              <c:f>Sheet4!$B$25:$M$25</c:f>
              <c:numCache>
                <c:formatCode>0%</c:formatCode>
                <c:ptCount val="12"/>
                <c:pt idx="0">
                  <c:v>0.37000000000000038</c:v>
                </c:pt>
                <c:pt idx="1">
                  <c:v>0.51</c:v>
                </c:pt>
                <c:pt idx="2">
                  <c:v>0.44</c:v>
                </c:pt>
                <c:pt idx="3">
                  <c:v>0.46</c:v>
                </c:pt>
                <c:pt idx="4">
                  <c:v>0.4</c:v>
                </c:pt>
                <c:pt idx="5">
                  <c:v>0.31000000000000039</c:v>
                </c:pt>
                <c:pt idx="6">
                  <c:v>0.38000000000000045</c:v>
                </c:pt>
                <c:pt idx="7">
                  <c:v>0.34</c:v>
                </c:pt>
                <c:pt idx="8">
                  <c:v>0.17</c:v>
                </c:pt>
                <c:pt idx="9">
                  <c:v>0.21000000000000019</c:v>
                </c:pt>
                <c:pt idx="10">
                  <c:v>0.12000000000000002</c:v>
                </c:pt>
                <c:pt idx="11">
                  <c:v>9.0000000000000024E-2</c:v>
                </c:pt>
              </c:numCache>
            </c:numRef>
          </c:val>
        </c:ser>
        <c:ser>
          <c:idx val="1"/>
          <c:order val="1"/>
          <c:tx>
            <c:strRef>
              <c:f>Sheet4!$A$26</c:f>
              <c:strCache>
                <c:ptCount val="1"/>
                <c:pt idx="0">
                  <c:v>Horizontalni cilji</c:v>
                </c:pt>
              </c:strCache>
            </c:strRef>
          </c:tx>
          <c:marker>
            <c:symbol val="none"/>
          </c:marker>
          <c:cat>
            <c:numRef>
              <c:f>Sheet4!$B$24:$M$24</c:f>
              <c:numCache>
                <c:formatCode>General</c:formatCode>
                <c:ptCount val="12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</c:numCache>
            </c:numRef>
          </c:cat>
          <c:val>
            <c:numRef>
              <c:f>Sheet4!$B$26:$M$26</c:f>
              <c:numCache>
                <c:formatCode>0%</c:formatCode>
                <c:ptCount val="12"/>
                <c:pt idx="0">
                  <c:v>0.28000000000000008</c:v>
                </c:pt>
                <c:pt idx="1">
                  <c:v>0.38000000000000045</c:v>
                </c:pt>
                <c:pt idx="2">
                  <c:v>0.31000000000000039</c:v>
                </c:pt>
                <c:pt idx="3">
                  <c:v>0.24000000000000019</c:v>
                </c:pt>
                <c:pt idx="4">
                  <c:v>0.41000000000000031</c:v>
                </c:pt>
                <c:pt idx="5">
                  <c:v>0.47000000000000008</c:v>
                </c:pt>
                <c:pt idx="6">
                  <c:v>0.38000000000000045</c:v>
                </c:pt>
                <c:pt idx="7">
                  <c:v>0.48000000000000032</c:v>
                </c:pt>
                <c:pt idx="8">
                  <c:v>0.73000000000000065</c:v>
                </c:pt>
                <c:pt idx="9">
                  <c:v>0.6400000000000009</c:v>
                </c:pt>
                <c:pt idx="10">
                  <c:v>0.79</c:v>
                </c:pt>
                <c:pt idx="11">
                  <c:v>0.84000000000000064</c:v>
                </c:pt>
              </c:numCache>
            </c:numRef>
          </c:val>
        </c:ser>
        <c:ser>
          <c:idx val="2"/>
          <c:order val="2"/>
          <c:tx>
            <c:strRef>
              <c:f>Sheet4!$A$27</c:f>
              <c:strCache>
                <c:ptCount val="1"/>
                <c:pt idx="0">
                  <c:v>Posebni sektorji</c:v>
                </c:pt>
              </c:strCache>
            </c:strRef>
          </c:tx>
          <c:spPr>
            <a:ln>
              <a:solidFill>
                <a:srgbClr val="000000"/>
              </a:solidFill>
            </a:ln>
          </c:spPr>
          <c:marker>
            <c:symbol val="none"/>
          </c:marker>
          <c:cat>
            <c:numRef>
              <c:f>Sheet4!$B$24:$M$24</c:f>
              <c:numCache>
                <c:formatCode>General</c:formatCode>
                <c:ptCount val="12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</c:numCache>
            </c:numRef>
          </c:cat>
          <c:val>
            <c:numRef>
              <c:f>Sheet4!$B$27:$M$27</c:f>
              <c:numCache>
                <c:formatCode>0%</c:formatCode>
                <c:ptCount val="12"/>
                <c:pt idx="0">
                  <c:v>0.35000000000000031</c:v>
                </c:pt>
                <c:pt idx="1">
                  <c:v>0.11</c:v>
                </c:pt>
                <c:pt idx="2">
                  <c:v>0.25</c:v>
                </c:pt>
                <c:pt idx="3">
                  <c:v>0.30000000000000032</c:v>
                </c:pt>
                <c:pt idx="4">
                  <c:v>0.19</c:v>
                </c:pt>
                <c:pt idx="5">
                  <c:v>0.22</c:v>
                </c:pt>
                <c:pt idx="6">
                  <c:v>0.24000000000000019</c:v>
                </c:pt>
                <c:pt idx="7">
                  <c:v>0.18000000000000019</c:v>
                </c:pt>
                <c:pt idx="8">
                  <c:v>0.1</c:v>
                </c:pt>
                <c:pt idx="9">
                  <c:v>0.15000000000000019</c:v>
                </c:pt>
                <c:pt idx="10">
                  <c:v>9.0000000000000024E-2</c:v>
                </c:pt>
                <c:pt idx="11">
                  <c:v>7.0000000000000021E-2</c:v>
                </c:pt>
              </c:numCache>
            </c:numRef>
          </c:val>
        </c:ser>
        <c:marker val="1"/>
        <c:axId val="103027456"/>
        <c:axId val="103028992"/>
      </c:lineChart>
      <c:catAx>
        <c:axId val="103027456"/>
        <c:scaling>
          <c:orientation val="minMax"/>
        </c:scaling>
        <c:axPos val="b"/>
        <c:numFmt formatCode="General" sourceLinked="1"/>
        <c:majorTickMark val="none"/>
        <c:tickLblPos val="nextTo"/>
        <c:crossAx val="103028992"/>
        <c:crosses val="autoZero"/>
        <c:auto val="1"/>
        <c:lblAlgn val="ctr"/>
        <c:lblOffset val="100"/>
      </c:catAx>
      <c:valAx>
        <c:axId val="103028992"/>
        <c:scaling>
          <c:orientation val="minMax"/>
        </c:scaling>
        <c:axPos val="l"/>
        <c:majorGridlines/>
        <c:numFmt formatCode="0%" sourceLinked="1"/>
        <c:majorTickMark val="none"/>
        <c:tickLblPos val="nextTo"/>
        <c:spPr>
          <a:ln w="9525">
            <a:noFill/>
          </a:ln>
        </c:spPr>
        <c:crossAx val="103027456"/>
        <c:crosses val="autoZero"/>
        <c:crossBetween val="between"/>
      </c:valAx>
    </c:plotArea>
    <c:legend>
      <c:legendPos val="b"/>
      <c:layout/>
      <c:txPr>
        <a:bodyPr/>
        <a:lstStyle/>
        <a:p>
          <a:pPr>
            <a:defRPr sz="1200"/>
          </a:pPr>
          <a:endParaRPr lang="sl-SI"/>
        </a:p>
      </c:txPr>
    </c:legend>
    <c:plotVisOnly val="1"/>
    <c:dispBlanksAs val="gap"/>
  </c:chart>
  <c:txPr>
    <a:bodyPr/>
    <a:lstStyle/>
    <a:p>
      <a:pPr>
        <a:defRPr>
          <a:latin typeface="Avenir Next Regular"/>
          <a:cs typeface="Avenir Next Regular"/>
        </a:defRPr>
      </a:pPr>
      <a:endParaRPr lang="sl-SI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sl-SI"/>
  <c:chart>
    <c:plotArea>
      <c:layout>
        <c:manualLayout>
          <c:layoutTarget val="inner"/>
          <c:xMode val="edge"/>
          <c:yMode val="edge"/>
          <c:x val="5.0341543845480896E-2"/>
          <c:y val="4.2295313085864296E-2"/>
          <c:w val="0.91830647480253758"/>
          <c:h val="0.73069994910959879"/>
        </c:manualLayout>
      </c:layout>
      <c:areaChart>
        <c:grouping val="stacked"/>
        <c:ser>
          <c:idx val="0"/>
          <c:order val="0"/>
          <c:tx>
            <c:strRef>
              <c:f>Sheet3!$A$4</c:f>
              <c:strCache>
                <c:ptCount val="1"/>
                <c:pt idx="0">
                  <c:v>R&amp;R</c:v>
                </c:pt>
              </c:strCache>
            </c:strRef>
          </c:tx>
          <c:cat>
            <c:numRef>
              <c:f>Sheet3!$B$1:$M$1</c:f>
              <c:numCache>
                <c:formatCode>General</c:formatCode>
                <c:ptCount val="12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</c:numCache>
            </c:numRef>
          </c:cat>
          <c:val>
            <c:numRef>
              <c:f>Sheet3!$B$4:$M$4</c:f>
              <c:numCache>
                <c:formatCode>General</c:formatCode>
                <c:ptCount val="12"/>
                <c:pt idx="0">
                  <c:v>12</c:v>
                </c:pt>
                <c:pt idx="1">
                  <c:v>11</c:v>
                </c:pt>
                <c:pt idx="2">
                  <c:v>14</c:v>
                </c:pt>
                <c:pt idx="3">
                  <c:v>8</c:v>
                </c:pt>
                <c:pt idx="4">
                  <c:v>7</c:v>
                </c:pt>
                <c:pt idx="5">
                  <c:v>5.5</c:v>
                </c:pt>
                <c:pt idx="6">
                  <c:v>7</c:v>
                </c:pt>
                <c:pt idx="7">
                  <c:v>5</c:v>
                </c:pt>
                <c:pt idx="8">
                  <c:v>19</c:v>
                </c:pt>
                <c:pt idx="9">
                  <c:v>27</c:v>
                </c:pt>
                <c:pt idx="10">
                  <c:v>20</c:v>
                </c:pt>
                <c:pt idx="11">
                  <c:v>23</c:v>
                </c:pt>
              </c:numCache>
            </c:numRef>
          </c:val>
        </c:ser>
        <c:ser>
          <c:idx val="1"/>
          <c:order val="1"/>
          <c:tx>
            <c:strRef>
              <c:f>Sheet3!$A$5</c:f>
              <c:strCache>
                <c:ptCount val="1"/>
                <c:pt idx="0">
                  <c:v>Varstvo okolja</c:v>
                </c:pt>
              </c:strCache>
            </c:strRef>
          </c:tx>
          <c:cat>
            <c:numRef>
              <c:f>Sheet3!$B$1:$M$1</c:f>
              <c:numCache>
                <c:formatCode>General</c:formatCode>
                <c:ptCount val="12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</c:numCache>
            </c:numRef>
          </c:cat>
          <c:val>
            <c:numRef>
              <c:f>Sheet3!$B$5:$M$5</c:f>
              <c:numCache>
                <c:formatCode>General</c:formatCode>
                <c:ptCount val="12"/>
                <c:pt idx="0">
                  <c:v>13</c:v>
                </c:pt>
                <c:pt idx="1">
                  <c:v>22</c:v>
                </c:pt>
                <c:pt idx="2">
                  <c:v>16</c:v>
                </c:pt>
                <c:pt idx="3">
                  <c:v>10.5</c:v>
                </c:pt>
                <c:pt idx="4">
                  <c:v>7</c:v>
                </c:pt>
                <c:pt idx="5">
                  <c:v>3.5</c:v>
                </c:pt>
                <c:pt idx="6">
                  <c:v>6</c:v>
                </c:pt>
                <c:pt idx="7">
                  <c:v>9</c:v>
                </c:pt>
                <c:pt idx="8">
                  <c:v>8</c:v>
                </c:pt>
                <c:pt idx="9">
                  <c:v>14</c:v>
                </c:pt>
                <c:pt idx="10">
                  <c:v>20</c:v>
                </c:pt>
                <c:pt idx="11">
                  <c:v>25</c:v>
                </c:pt>
              </c:numCache>
            </c:numRef>
          </c:val>
        </c:ser>
        <c:ser>
          <c:idx val="2"/>
          <c:order val="2"/>
          <c:tx>
            <c:strRef>
              <c:f>Sheet3!$A$6</c:f>
              <c:strCache>
                <c:ptCount val="1"/>
                <c:pt idx="0">
                  <c:v>MSP</c:v>
                </c:pt>
              </c:strCache>
            </c:strRef>
          </c:tx>
          <c:spPr>
            <a:solidFill>
              <a:schemeClr val="tx1"/>
            </a:solidFill>
          </c:spPr>
          <c:cat>
            <c:numRef>
              <c:f>Sheet3!$B$1:$M$1</c:f>
              <c:numCache>
                <c:formatCode>General</c:formatCode>
                <c:ptCount val="12"/>
                <c:pt idx="0">
                  <c:v>2001</c:v>
                </c:pt>
                <c:pt idx="1">
                  <c:v>2002</c:v>
                </c:pt>
                <c:pt idx="2">
                  <c:v>2003</c:v>
                </c:pt>
                <c:pt idx="3">
                  <c:v>2004</c:v>
                </c:pt>
                <c:pt idx="4">
                  <c:v>2005</c:v>
                </c:pt>
                <c:pt idx="5">
                  <c:v>2006</c:v>
                </c:pt>
                <c:pt idx="6">
                  <c:v>2007</c:v>
                </c:pt>
                <c:pt idx="7">
                  <c:v>2008</c:v>
                </c:pt>
                <c:pt idx="8">
                  <c:v>2009</c:v>
                </c:pt>
                <c:pt idx="9">
                  <c:v>2010</c:v>
                </c:pt>
                <c:pt idx="10">
                  <c:v>2011</c:v>
                </c:pt>
                <c:pt idx="11">
                  <c:v>2012</c:v>
                </c:pt>
              </c:numCache>
            </c:numRef>
          </c:cat>
          <c:val>
            <c:numRef>
              <c:f>Sheet3!$B$6:$M$6</c:f>
              <c:numCache>
                <c:formatCode>General</c:formatCode>
                <c:ptCount val="12"/>
                <c:pt idx="0">
                  <c:v>7</c:v>
                </c:pt>
                <c:pt idx="1">
                  <c:v>4</c:v>
                </c:pt>
                <c:pt idx="2">
                  <c:v>5</c:v>
                </c:pt>
                <c:pt idx="3">
                  <c:v>2</c:v>
                </c:pt>
                <c:pt idx="4">
                  <c:v>4</c:v>
                </c:pt>
                <c:pt idx="5">
                  <c:v>9</c:v>
                </c:pt>
                <c:pt idx="6">
                  <c:v>1</c:v>
                </c:pt>
                <c:pt idx="7">
                  <c:v>0.5</c:v>
                </c:pt>
                <c:pt idx="8">
                  <c:v>0.5</c:v>
                </c:pt>
                <c:pt idx="9">
                  <c:v>0.2</c:v>
                </c:pt>
                <c:pt idx="10">
                  <c:v>0.2</c:v>
                </c:pt>
                <c:pt idx="11">
                  <c:v>0.2</c:v>
                </c:pt>
              </c:numCache>
            </c:numRef>
          </c:val>
        </c:ser>
        <c:axId val="103113088"/>
        <c:axId val="103114624"/>
      </c:areaChart>
      <c:catAx>
        <c:axId val="103113088"/>
        <c:scaling>
          <c:orientation val="minMax"/>
        </c:scaling>
        <c:axPos val="b"/>
        <c:numFmt formatCode="General" sourceLinked="1"/>
        <c:tickLblPos val="nextTo"/>
        <c:crossAx val="103114624"/>
        <c:crosses val="autoZero"/>
        <c:auto val="1"/>
        <c:lblAlgn val="ctr"/>
        <c:lblOffset val="100"/>
      </c:catAx>
      <c:valAx>
        <c:axId val="103114624"/>
        <c:scaling>
          <c:orientation val="minMax"/>
        </c:scaling>
        <c:axPos val="l"/>
        <c:majorGridlines/>
        <c:numFmt formatCode="General" sourceLinked="1"/>
        <c:tickLblPos val="nextTo"/>
        <c:crossAx val="103113088"/>
        <c:crosses val="autoZero"/>
        <c:crossBetween val="midCat"/>
      </c:valAx>
    </c:plotArea>
    <c:legend>
      <c:legendPos val="b"/>
      <c:layout/>
      <c:txPr>
        <a:bodyPr/>
        <a:lstStyle/>
        <a:p>
          <a:pPr>
            <a:defRPr sz="1200"/>
          </a:pPr>
          <a:endParaRPr lang="sl-SI"/>
        </a:p>
      </c:txPr>
    </c:legend>
    <c:plotVisOnly val="1"/>
    <c:dispBlanksAs val="zero"/>
  </c:chart>
  <c:txPr>
    <a:bodyPr/>
    <a:lstStyle/>
    <a:p>
      <a:pPr>
        <a:defRPr>
          <a:latin typeface="Avenir Next Regular"/>
          <a:cs typeface="Avenir Next Regular"/>
        </a:defRPr>
      </a:pPr>
      <a:endParaRPr lang="sl-SI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sl-SI"/>
  <c:chart>
    <c:autoTitleDeleted val="1"/>
    <c:plotArea>
      <c:layout>
        <c:manualLayout>
          <c:layoutTarget val="inner"/>
          <c:xMode val="edge"/>
          <c:yMode val="edge"/>
          <c:x val="9.8571741032371027E-2"/>
          <c:y val="0.19480351414406535"/>
          <c:w val="0.64501859142607254"/>
          <c:h val="0.65482210557013765"/>
        </c:manualLayout>
      </c:layout>
      <c:scatterChart>
        <c:scatterStyle val="smoothMarker"/>
        <c:ser>
          <c:idx val="0"/>
          <c:order val="0"/>
          <c:tx>
            <c:v>povprečna subvencija</c:v>
          </c:tx>
          <c:marker>
            <c:symbol val="none"/>
          </c:marker>
          <c:xVal>
            <c:numRef>
              <c:f>Sheet1!$K$9:$K$23</c:f>
              <c:numCache>
                <c:formatCode>General</c:formatCode>
                <c:ptCount val="15"/>
                <c:pt idx="0">
                  <c:v>1998</c:v>
                </c:pt>
                <c:pt idx="1">
                  <c:v>1999</c:v>
                </c:pt>
                <c:pt idx="2">
                  <c:v>2000</c:v>
                </c:pt>
                <c:pt idx="3">
                  <c:v>2001</c:v>
                </c:pt>
                <c:pt idx="4">
                  <c:v>2002</c:v>
                </c:pt>
                <c:pt idx="5">
                  <c:v>2003</c:v>
                </c:pt>
                <c:pt idx="6">
                  <c:v>2004</c:v>
                </c:pt>
                <c:pt idx="7">
                  <c:v>2005</c:v>
                </c:pt>
                <c:pt idx="8">
                  <c:v>2006</c:v>
                </c:pt>
                <c:pt idx="9">
                  <c:v>2007</c:v>
                </c:pt>
                <c:pt idx="10">
                  <c:v>2008</c:v>
                </c:pt>
                <c:pt idx="11">
                  <c:v>2009</c:v>
                </c:pt>
                <c:pt idx="12">
                  <c:v>2010</c:v>
                </c:pt>
                <c:pt idx="13">
                  <c:v>2011</c:v>
                </c:pt>
                <c:pt idx="14">
                  <c:v>2012</c:v>
                </c:pt>
              </c:numCache>
            </c:numRef>
          </c:xVal>
          <c:yVal>
            <c:numRef>
              <c:f>Sheet1!$L$9:$L$23</c:f>
              <c:numCache>
                <c:formatCode>General</c:formatCode>
                <c:ptCount val="15"/>
                <c:pt idx="0">
                  <c:v>69.448000000000022</c:v>
                </c:pt>
                <c:pt idx="1">
                  <c:v>79.191999999999993</c:v>
                </c:pt>
                <c:pt idx="2">
                  <c:v>41.198000000000036</c:v>
                </c:pt>
                <c:pt idx="3">
                  <c:v>78.86999999999999</c:v>
                </c:pt>
                <c:pt idx="4">
                  <c:v>46.260000000000012</c:v>
                </c:pt>
                <c:pt idx="5">
                  <c:v>70.081999999999994</c:v>
                </c:pt>
                <c:pt idx="6">
                  <c:v>110.304</c:v>
                </c:pt>
                <c:pt idx="7">
                  <c:v>68.42</c:v>
                </c:pt>
                <c:pt idx="8">
                  <c:v>72.75</c:v>
                </c:pt>
                <c:pt idx="9">
                  <c:v>73.462000000000003</c:v>
                </c:pt>
                <c:pt idx="10">
                  <c:v>137.06800000000001</c:v>
                </c:pt>
                <c:pt idx="11">
                  <c:v>142.31200000000001</c:v>
                </c:pt>
                <c:pt idx="12">
                  <c:v>140.47800000000001</c:v>
                </c:pt>
                <c:pt idx="13">
                  <c:v>170.11799999999999</c:v>
                </c:pt>
                <c:pt idx="14">
                  <c:v>174.077</c:v>
                </c:pt>
              </c:numCache>
            </c:numRef>
          </c:yVal>
          <c:smooth val="1"/>
        </c:ser>
        <c:axId val="103138048"/>
        <c:axId val="103139584"/>
      </c:scatterChart>
      <c:valAx>
        <c:axId val="103138048"/>
        <c:scaling>
          <c:orientation val="minMax"/>
        </c:scaling>
        <c:axPos val="b"/>
        <c:numFmt formatCode="General" sourceLinked="1"/>
        <c:tickLblPos val="nextTo"/>
        <c:crossAx val="103139584"/>
        <c:crosses val="autoZero"/>
        <c:crossBetween val="midCat"/>
      </c:valAx>
      <c:valAx>
        <c:axId val="103139584"/>
        <c:scaling>
          <c:orientation val="minMax"/>
        </c:scaling>
        <c:axPos val="l"/>
        <c:majorGridlines/>
        <c:numFmt formatCode="General" sourceLinked="1"/>
        <c:tickLblPos val="nextTo"/>
        <c:crossAx val="103138048"/>
        <c:crosses val="autoZero"/>
        <c:crossBetween val="midCat"/>
      </c:valAx>
    </c:plotArea>
    <c:plotVisOnly val="1"/>
  </c:chart>
  <c:externalData r:id="rId1"/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defRPr sz="1200" b="0"/>
            </a:lvl1pPr>
          </a:lstStyle>
          <a:p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 b="0"/>
            </a:lvl1pPr>
          </a:lstStyle>
          <a:p>
            <a:endParaRPr lang="en-US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defRPr sz="1200" b="0"/>
            </a:lvl1pPr>
          </a:lstStyle>
          <a:p>
            <a:endParaRPr lang="en-US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 b="0"/>
            </a:lvl1pPr>
          </a:lstStyle>
          <a:p>
            <a:fld id="{DE14B73B-0BB9-4256-9876-97C0136E71A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4868654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defRPr sz="1200" b="0"/>
            </a:lvl1pPr>
          </a:lstStyle>
          <a:p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 b="0"/>
            </a:lvl1pPr>
          </a:lstStyle>
          <a:p>
            <a:endParaRPr lang="en-US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defRPr sz="1200" b="0"/>
            </a:lvl1pPr>
          </a:lstStyle>
          <a:p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 b="0"/>
            </a:lvl1pPr>
          </a:lstStyle>
          <a:p>
            <a:fld id="{C5C621F0-3B61-4A85-9F95-8E4BE5E572E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4440599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C621F0-3B61-4A85-9F95-8E4BE5E572E0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6195741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sl-SI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P</a:t>
            </a:r>
            <a:r>
              <a:rPr lang="en-GB" sz="1200" kern="1200" dirty="0" err="1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orazdelitev</a:t>
            </a:r>
            <a:r>
              <a:rPr lang="en-GB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</a:t>
            </a:r>
            <a:r>
              <a:rPr lang="en-GB" sz="1200" kern="1200" dirty="0" err="1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pomoči</a:t>
            </a:r>
            <a:r>
              <a:rPr lang="en-GB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</a:t>
            </a:r>
            <a:r>
              <a:rPr lang="en-GB" sz="1200" kern="1200" dirty="0" err="1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zelo</a:t>
            </a:r>
            <a:r>
              <a:rPr lang="en-GB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</a:t>
            </a:r>
            <a:r>
              <a:rPr lang="en-GB" sz="1200" kern="1200" dirty="0" err="1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neenakomerna</a:t>
            </a:r>
            <a:r>
              <a:rPr lang="en-GB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. 25 </a:t>
            </a:r>
            <a:r>
              <a:rPr lang="en-GB" sz="1200" kern="1200" dirty="0" err="1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odstotkov</a:t>
            </a:r>
            <a:r>
              <a:rPr lang="en-GB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</a:t>
            </a:r>
            <a:r>
              <a:rPr lang="en-GB" sz="1200" kern="1200" dirty="0" err="1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podjetij</a:t>
            </a:r>
            <a:r>
              <a:rPr lang="en-GB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je v </a:t>
            </a:r>
            <a:r>
              <a:rPr lang="en-GB" sz="1200" kern="1200" dirty="0" err="1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proučevanjem</a:t>
            </a:r>
            <a:r>
              <a:rPr lang="en-GB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</a:t>
            </a:r>
            <a:r>
              <a:rPr lang="en-GB" sz="1200" kern="1200" dirty="0" err="1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obdobju</a:t>
            </a:r>
            <a:r>
              <a:rPr lang="en-GB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, </a:t>
            </a:r>
            <a:r>
              <a:rPr lang="en-GB" sz="1200" kern="1200" dirty="0" err="1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na</a:t>
            </a:r>
            <a:r>
              <a:rPr lang="en-GB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primer, </a:t>
            </a:r>
            <a:r>
              <a:rPr lang="en-GB" sz="1200" kern="1200" dirty="0" err="1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dobilo</a:t>
            </a:r>
            <a:r>
              <a:rPr lang="en-GB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</a:t>
            </a:r>
            <a:r>
              <a:rPr lang="en-GB" sz="1200" kern="1200" dirty="0" err="1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subvencijo</a:t>
            </a:r>
            <a:r>
              <a:rPr lang="en-GB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</a:t>
            </a:r>
            <a:r>
              <a:rPr lang="en-GB" sz="1200" kern="1200" dirty="0" err="1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nižjo</a:t>
            </a:r>
            <a:r>
              <a:rPr lang="en-GB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</a:t>
            </a:r>
            <a:r>
              <a:rPr lang="en-GB" sz="1200" kern="1200" dirty="0" err="1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od</a:t>
            </a:r>
            <a:r>
              <a:rPr lang="en-GB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1400€ (v </a:t>
            </a:r>
            <a:r>
              <a:rPr lang="en-GB" sz="1200" kern="1200" dirty="0" err="1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stalnih</a:t>
            </a:r>
            <a:r>
              <a:rPr lang="en-GB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</a:t>
            </a:r>
            <a:r>
              <a:rPr lang="en-GB" sz="1200" kern="1200" dirty="0" err="1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cenah</a:t>
            </a:r>
            <a:r>
              <a:rPr lang="en-GB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</a:t>
            </a:r>
            <a:r>
              <a:rPr lang="en-GB" sz="1200" kern="1200" dirty="0" err="1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iz</a:t>
            </a:r>
            <a:r>
              <a:rPr lang="en-GB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</a:t>
            </a:r>
            <a:r>
              <a:rPr lang="en-GB" sz="1200" kern="1200" dirty="0" err="1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leta</a:t>
            </a:r>
            <a:r>
              <a:rPr lang="en-GB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2012), 10 </a:t>
            </a:r>
            <a:r>
              <a:rPr lang="en-GB" sz="1200" kern="1200" dirty="0" err="1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odstotkov</a:t>
            </a:r>
            <a:r>
              <a:rPr lang="en-GB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</a:t>
            </a:r>
            <a:r>
              <a:rPr lang="en-GB" sz="1200" kern="1200" dirty="0" err="1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tistih</a:t>
            </a:r>
            <a:r>
              <a:rPr lang="en-GB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z </a:t>
            </a:r>
            <a:r>
              <a:rPr lang="en-GB" sz="1200" kern="1200" dirty="0" err="1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najvišjimi</a:t>
            </a:r>
            <a:r>
              <a:rPr lang="en-GB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</a:t>
            </a:r>
            <a:r>
              <a:rPr lang="en-GB" sz="1200" kern="1200" dirty="0" err="1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subvencijami</a:t>
            </a:r>
            <a:r>
              <a:rPr lang="en-GB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pa so </a:t>
            </a:r>
            <a:r>
              <a:rPr lang="en-GB" sz="1200" kern="1200" dirty="0" err="1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dobili</a:t>
            </a:r>
            <a:r>
              <a:rPr lang="en-GB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</a:t>
            </a:r>
            <a:r>
              <a:rPr lang="en-GB" sz="1200" kern="1200" dirty="0" err="1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več</a:t>
            </a:r>
            <a:r>
              <a:rPr lang="en-GB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</a:t>
            </a:r>
            <a:r>
              <a:rPr lang="en-GB" sz="1200" kern="1200" dirty="0" err="1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kot</a:t>
            </a:r>
            <a:r>
              <a:rPr lang="en-GB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107.150€. </a:t>
            </a:r>
            <a:r>
              <a:rPr lang="en-GB" sz="1200" kern="1200" dirty="0" err="1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Če</a:t>
            </a:r>
            <a:r>
              <a:rPr lang="en-GB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</a:t>
            </a:r>
            <a:r>
              <a:rPr lang="en-GB" sz="1200" kern="1200" dirty="0" err="1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seštejemo</a:t>
            </a:r>
            <a:r>
              <a:rPr lang="en-GB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</a:t>
            </a:r>
            <a:r>
              <a:rPr lang="en-GB" sz="1200" kern="1200" dirty="0" err="1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vse</a:t>
            </a:r>
            <a:r>
              <a:rPr lang="en-GB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</a:t>
            </a:r>
            <a:r>
              <a:rPr lang="en-GB" sz="1200" kern="1200" dirty="0" err="1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subvencije</a:t>
            </a:r>
            <a:r>
              <a:rPr lang="en-GB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</a:t>
            </a:r>
            <a:r>
              <a:rPr lang="en-GB" sz="1200" kern="1200" dirty="0" err="1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na</a:t>
            </a:r>
            <a:r>
              <a:rPr lang="en-GB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</a:t>
            </a:r>
            <a:r>
              <a:rPr lang="en-GB" sz="1200" kern="1200" dirty="0" err="1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podjetje</a:t>
            </a:r>
            <a:r>
              <a:rPr lang="en-GB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v </a:t>
            </a:r>
            <a:r>
              <a:rPr lang="en-GB" sz="1200" kern="1200" dirty="0" err="1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obdobju</a:t>
            </a:r>
            <a:r>
              <a:rPr lang="en-GB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med </a:t>
            </a:r>
            <a:r>
              <a:rPr lang="en-GB" sz="1200" kern="1200" dirty="0" err="1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leti</a:t>
            </a:r>
            <a:r>
              <a:rPr lang="en-GB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1998-2012 </a:t>
            </a:r>
            <a:r>
              <a:rPr lang="en-GB" sz="1200" kern="1200" dirty="0" err="1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lahko</a:t>
            </a:r>
            <a:r>
              <a:rPr lang="en-GB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</a:t>
            </a:r>
            <a:r>
              <a:rPr lang="en-GB" sz="1200" kern="1200" dirty="0" err="1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ugotovimo</a:t>
            </a:r>
            <a:r>
              <a:rPr lang="en-GB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, </a:t>
            </a:r>
            <a:r>
              <a:rPr lang="en-GB" sz="1200" kern="1200" dirty="0" err="1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da</a:t>
            </a:r>
            <a:r>
              <a:rPr lang="en-GB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je 90,8 </a:t>
            </a:r>
            <a:r>
              <a:rPr lang="en-GB" sz="1200" kern="1200" dirty="0" err="1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vseh</a:t>
            </a:r>
            <a:r>
              <a:rPr lang="en-GB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</a:t>
            </a:r>
            <a:r>
              <a:rPr lang="en-GB" sz="1200" kern="1200" dirty="0" err="1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državnih</a:t>
            </a:r>
            <a:r>
              <a:rPr lang="en-GB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</a:t>
            </a:r>
            <a:r>
              <a:rPr lang="en-GB" sz="1200" kern="1200" dirty="0" err="1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pomoči</a:t>
            </a:r>
            <a:r>
              <a:rPr lang="en-GB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</a:t>
            </a:r>
            <a:r>
              <a:rPr lang="en-GB" sz="1200" kern="1200" dirty="0" err="1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prejelo</a:t>
            </a:r>
            <a:r>
              <a:rPr lang="en-GB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10 </a:t>
            </a:r>
            <a:r>
              <a:rPr lang="en-GB" sz="1200" kern="1200" dirty="0" err="1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odstotkov</a:t>
            </a:r>
            <a:r>
              <a:rPr lang="en-GB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</a:t>
            </a:r>
            <a:r>
              <a:rPr lang="en-GB" sz="1200" kern="1200" dirty="0" err="1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podjetij</a:t>
            </a:r>
            <a:r>
              <a:rPr lang="en-GB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, </a:t>
            </a:r>
            <a:r>
              <a:rPr lang="en-GB" sz="1200" kern="1200" dirty="0" err="1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ki</a:t>
            </a:r>
            <a:r>
              <a:rPr lang="en-GB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so </a:t>
            </a:r>
            <a:r>
              <a:rPr lang="en-GB" sz="1200" kern="1200" dirty="0" err="1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dobila</a:t>
            </a:r>
            <a:r>
              <a:rPr lang="en-GB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</a:t>
            </a:r>
            <a:r>
              <a:rPr lang="en-GB" sz="1200" kern="1200" dirty="0" err="1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vsaj</a:t>
            </a:r>
            <a:r>
              <a:rPr lang="en-GB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3,2 </a:t>
            </a:r>
            <a:r>
              <a:rPr lang="en-GB" sz="1200" kern="1200" dirty="0" err="1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mio</a:t>
            </a:r>
            <a:r>
              <a:rPr lang="en-GB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€v </a:t>
            </a:r>
            <a:r>
              <a:rPr lang="en-GB" sz="1200" kern="1200" dirty="0" err="1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obdobju</a:t>
            </a:r>
            <a:r>
              <a:rPr lang="en-GB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15 let. </a:t>
            </a:r>
            <a:r>
              <a:rPr lang="en-GB" sz="1200" kern="1200" dirty="0" err="1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Polovica</a:t>
            </a:r>
            <a:r>
              <a:rPr lang="en-GB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</a:t>
            </a:r>
            <a:r>
              <a:rPr lang="en-GB" sz="1200" kern="1200" dirty="0" err="1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podjetij</a:t>
            </a:r>
            <a:r>
              <a:rPr lang="en-GB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, </a:t>
            </a:r>
            <a:r>
              <a:rPr lang="en-GB" sz="1200" kern="1200" dirty="0" err="1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ki</a:t>
            </a:r>
            <a:r>
              <a:rPr lang="en-GB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je </a:t>
            </a:r>
            <a:r>
              <a:rPr lang="en-GB" sz="1200" kern="1200" dirty="0" err="1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dobilo</a:t>
            </a:r>
            <a:r>
              <a:rPr lang="en-GB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</a:t>
            </a:r>
            <a:r>
              <a:rPr lang="en-GB" sz="1200" kern="1200" dirty="0" err="1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subvencijo</a:t>
            </a:r>
            <a:r>
              <a:rPr lang="en-GB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, </a:t>
            </a:r>
            <a:r>
              <a:rPr lang="en-GB" sz="1200" kern="1200" dirty="0" err="1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ni</a:t>
            </a:r>
            <a:r>
              <a:rPr lang="en-GB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</a:t>
            </a:r>
            <a:r>
              <a:rPr lang="en-GB" sz="1200" kern="1200" dirty="0" err="1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preseglo</a:t>
            </a:r>
            <a:r>
              <a:rPr lang="en-GB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10.151€, </a:t>
            </a:r>
            <a:r>
              <a:rPr lang="en-GB" sz="1200" kern="1200" dirty="0" err="1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kar</a:t>
            </a:r>
            <a:r>
              <a:rPr lang="en-GB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</a:t>
            </a:r>
            <a:r>
              <a:rPr lang="en-GB" sz="1200" kern="1200" dirty="0" err="1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pomeni</a:t>
            </a:r>
            <a:r>
              <a:rPr lang="en-GB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, </a:t>
            </a:r>
            <a:r>
              <a:rPr lang="en-GB" sz="1200" kern="1200" dirty="0" err="1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da</a:t>
            </a:r>
            <a:r>
              <a:rPr lang="en-GB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je 50 </a:t>
            </a:r>
            <a:r>
              <a:rPr lang="en-GB" sz="1200" kern="1200" dirty="0" err="1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odstotkov</a:t>
            </a:r>
            <a:r>
              <a:rPr lang="en-GB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</a:t>
            </a:r>
            <a:r>
              <a:rPr lang="en-GB" sz="1200" kern="1200" dirty="0" err="1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podjetij</a:t>
            </a:r>
            <a:r>
              <a:rPr lang="en-GB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</a:t>
            </a:r>
            <a:r>
              <a:rPr lang="en-GB" sz="1200" kern="1200" dirty="0" err="1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dobilo</a:t>
            </a:r>
            <a:r>
              <a:rPr lang="en-GB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0,55 </a:t>
            </a:r>
            <a:r>
              <a:rPr lang="en-GB" sz="1200" kern="1200" dirty="0" err="1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odstotka</a:t>
            </a:r>
            <a:r>
              <a:rPr lang="en-GB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</a:t>
            </a:r>
            <a:r>
              <a:rPr lang="en-GB" sz="1200" kern="1200" dirty="0" err="1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vseh</a:t>
            </a:r>
            <a:r>
              <a:rPr lang="en-GB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</a:t>
            </a:r>
            <a:r>
              <a:rPr lang="en-GB" sz="1200" kern="1200" dirty="0" err="1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državnih</a:t>
            </a:r>
            <a:r>
              <a:rPr lang="en-GB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</a:t>
            </a:r>
            <a:r>
              <a:rPr lang="en-GB" sz="1200" kern="1200" dirty="0" err="1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pomoči</a:t>
            </a:r>
            <a:r>
              <a:rPr lang="en-GB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.</a:t>
            </a:r>
            <a:endParaRPr lang="sl-SI" sz="1200" kern="1200" dirty="0" smtClean="0">
              <a:solidFill>
                <a:schemeClr val="tx1"/>
              </a:solidFill>
              <a:latin typeface="Arial" charset="0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C621F0-3B61-4A85-9F95-8E4BE5E572E0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sl-SI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P</a:t>
            </a:r>
            <a:r>
              <a:rPr lang="en-GB" sz="1200" kern="1200" dirty="0" err="1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orazdelitev</a:t>
            </a:r>
            <a:r>
              <a:rPr lang="en-GB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</a:t>
            </a:r>
            <a:r>
              <a:rPr lang="en-GB" sz="1200" kern="1200" dirty="0" err="1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pomoči</a:t>
            </a:r>
            <a:r>
              <a:rPr lang="en-GB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</a:t>
            </a:r>
            <a:r>
              <a:rPr lang="en-GB" sz="1200" kern="1200" dirty="0" err="1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zelo</a:t>
            </a:r>
            <a:r>
              <a:rPr lang="en-GB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</a:t>
            </a:r>
            <a:r>
              <a:rPr lang="en-GB" sz="1200" kern="1200" dirty="0" err="1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neenakomerna</a:t>
            </a:r>
            <a:r>
              <a:rPr lang="en-GB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. 25 </a:t>
            </a:r>
            <a:r>
              <a:rPr lang="en-GB" sz="1200" kern="1200" dirty="0" err="1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odstotkov</a:t>
            </a:r>
            <a:r>
              <a:rPr lang="en-GB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</a:t>
            </a:r>
            <a:r>
              <a:rPr lang="en-GB" sz="1200" kern="1200" dirty="0" err="1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podjetij</a:t>
            </a:r>
            <a:r>
              <a:rPr lang="en-GB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je v </a:t>
            </a:r>
            <a:r>
              <a:rPr lang="en-GB" sz="1200" kern="1200" dirty="0" err="1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proučevanjem</a:t>
            </a:r>
            <a:r>
              <a:rPr lang="en-GB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</a:t>
            </a:r>
            <a:r>
              <a:rPr lang="en-GB" sz="1200" kern="1200" dirty="0" err="1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obdobju</a:t>
            </a:r>
            <a:r>
              <a:rPr lang="en-GB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, </a:t>
            </a:r>
            <a:r>
              <a:rPr lang="en-GB" sz="1200" kern="1200" dirty="0" err="1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na</a:t>
            </a:r>
            <a:r>
              <a:rPr lang="en-GB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primer, </a:t>
            </a:r>
            <a:r>
              <a:rPr lang="en-GB" sz="1200" kern="1200" dirty="0" err="1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dobilo</a:t>
            </a:r>
            <a:r>
              <a:rPr lang="en-GB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</a:t>
            </a:r>
            <a:r>
              <a:rPr lang="en-GB" sz="1200" kern="1200" dirty="0" err="1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subvencijo</a:t>
            </a:r>
            <a:r>
              <a:rPr lang="en-GB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</a:t>
            </a:r>
            <a:r>
              <a:rPr lang="en-GB" sz="1200" kern="1200" dirty="0" err="1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nižjo</a:t>
            </a:r>
            <a:r>
              <a:rPr lang="en-GB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</a:t>
            </a:r>
            <a:r>
              <a:rPr lang="en-GB" sz="1200" kern="1200" dirty="0" err="1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od</a:t>
            </a:r>
            <a:r>
              <a:rPr lang="en-GB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1400€ (v </a:t>
            </a:r>
            <a:r>
              <a:rPr lang="en-GB" sz="1200" kern="1200" dirty="0" err="1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stalnih</a:t>
            </a:r>
            <a:r>
              <a:rPr lang="en-GB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</a:t>
            </a:r>
            <a:r>
              <a:rPr lang="en-GB" sz="1200" kern="1200" dirty="0" err="1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cenah</a:t>
            </a:r>
            <a:r>
              <a:rPr lang="en-GB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</a:t>
            </a:r>
            <a:r>
              <a:rPr lang="en-GB" sz="1200" kern="1200" dirty="0" err="1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iz</a:t>
            </a:r>
            <a:r>
              <a:rPr lang="en-GB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</a:t>
            </a:r>
            <a:r>
              <a:rPr lang="en-GB" sz="1200" kern="1200" dirty="0" err="1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leta</a:t>
            </a:r>
            <a:r>
              <a:rPr lang="en-GB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2012), 10 </a:t>
            </a:r>
            <a:r>
              <a:rPr lang="en-GB" sz="1200" kern="1200" dirty="0" err="1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odstotkov</a:t>
            </a:r>
            <a:r>
              <a:rPr lang="en-GB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</a:t>
            </a:r>
            <a:r>
              <a:rPr lang="en-GB" sz="1200" kern="1200" dirty="0" err="1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tistih</a:t>
            </a:r>
            <a:r>
              <a:rPr lang="en-GB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z </a:t>
            </a:r>
            <a:r>
              <a:rPr lang="en-GB" sz="1200" kern="1200" dirty="0" err="1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najvišjimi</a:t>
            </a:r>
            <a:r>
              <a:rPr lang="en-GB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</a:t>
            </a:r>
            <a:r>
              <a:rPr lang="en-GB" sz="1200" kern="1200" dirty="0" err="1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subvencijami</a:t>
            </a:r>
            <a:r>
              <a:rPr lang="en-GB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pa so </a:t>
            </a:r>
            <a:r>
              <a:rPr lang="en-GB" sz="1200" kern="1200" dirty="0" err="1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dobili</a:t>
            </a:r>
            <a:r>
              <a:rPr lang="en-GB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</a:t>
            </a:r>
            <a:r>
              <a:rPr lang="en-GB" sz="1200" kern="1200" dirty="0" err="1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več</a:t>
            </a:r>
            <a:r>
              <a:rPr lang="en-GB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</a:t>
            </a:r>
            <a:r>
              <a:rPr lang="en-GB" sz="1200" kern="1200" dirty="0" err="1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kot</a:t>
            </a:r>
            <a:r>
              <a:rPr lang="en-GB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107.150€. </a:t>
            </a:r>
            <a:r>
              <a:rPr lang="en-GB" sz="1200" kern="1200" dirty="0" err="1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Če</a:t>
            </a:r>
            <a:r>
              <a:rPr lang="en-GB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</a:t>
            </a:r>
            <a:r>
              <a:rPr lang="en-GB" sz="1200" kern="1200" dirty="0" err="1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seštejemo</a:t>
            </a:r>
            <a:r>
              <a:rPr lang="en-GB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</a:t>
            </a:r>
            <a:r>
              <a:rPr lang="en-GB" sz="1200" kern="1200" dirty="0" err="1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vse</a:t>
            </a:r>
            <a:r>
              <a:rPr lang="en-GB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</a:t>
            </a:r>
            <a:r>
              <a:rPr lang="en-GB" sz="1200" kern="1200" dirty="0" err="1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subvencije</a:t>
            </a:r>
            <a:r>
              <a:rPr lang="en-GB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</a:t>
            </a:r>
            <a:r>
              <a:rPr lang="en-GB" sz="1200" kern="1200" dirty="0" err="1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na</a:t>
            </a:r>
            <a:r>
              <a:rPr lang="en-GB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</a:t>
            </a:r>
            <a:r>
              <a:rPr lang="en-GB" sz="1200" kern="1200" dirty="0" err="1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podjetje</a:t>
            </a:r>
            <a:r>
              <a:rPr lang="en-GB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v </a:t>
            </a:r>
            <a:r>
              <a:rPr lang="en-GB" sz="1200" kern="1200" dirty="0" err="1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obdobju</a:t>
            </a:r>
            <a:r>
              <a:rPr lang="en-GB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med </a:t>
            </a:r>
            <a:r>
              <a:rPr lang="en-GB" sz="1200" kern="1200" dirty="0" err="1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leti</a:t>
            </a:r>
            <a:r>
              <a:rPr lang="en-GB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1998-2012 </a:t>
            </a:r>
            <a:r>
              <a:rPr lang="en-GB" sz="1200" kern="1200" dirty="0" err="1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lahko</a:t>
            </a:r>
            <a:r>
              <a:rPr lang="en-GB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</a:t>
            </a:r>
            <a:r>
              <a:rPr lang="en-GB" sz="1200" kern="1200" dirty="0" err="1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ugotovimo</a:t>
            </a:r>
            <a:r>
              <a:rPr lang="en-GB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, </a:t>
            </a:r>
            <a:r>
              <a:rPr lang="en-GB" sz="1200" kern="1200" dirty="0" err="1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da</a:t>
            </a:r>
            <a:r>
              <a:rPr lang="en-GB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je 90,8 </a:t>
            </a:r>
            <a:r>
              <a:rPr lang="en-GB" sz="1200" kern="1200" dirty="0" err="1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vseh</a:t>
            </a:r>
            <a:r>
              <a:rPr lang="en-GB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</a:t>
            </a:r>
            <a:r>
              <a:rPr lang="en-GB" sz="1200" kern="1200" dirty="0" err="1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državnih</a:t>
            </a:r>
            <a:r>
              <a:rPr lang="en-GB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</a:t>
            </a:r>
            <a:r>
              <a:rPr lang="en-GB" sz="1200" kern="1200" dirty="0" err="1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pomoči</a:t>
            </a:r>
            <a:r>
              <a:rPr lang="en-GB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</a:t>
            </a:r>
            <a:r>
              <a:rPr lang="en-GB" sz="1200" kern="1200" dirty="0" err="1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prejelo</a:t>
            </a:r>
            <a:r>
              <a:rPr lang="en-GB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10 </a:t>
            </a:r>
            <a:r>
              <a:rPr lang="en-GB" sz="1200" kern="1200" dirty="0" err="1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odstotkov</a:t>
            </a:r>
            <a:r>
              <a:rPr lang="en-GB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</a:t>
            </a:r>
            <a:r>
              <a:rPr lang="en-GB" sz="1200" kern="1200" dirty="0" err="1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podjetij</a:t>
            </a:r>
            <a:r>
              <a:rPr lang="en-GB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, </a:t>
            </a:r>
            <a:r>
              <a:rPr lang="en-GB" sz="1200" kern="1200" dirty="0" err="1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ki</a:t>
            </a:r>
            <a:r>
              <a:rPr lang="en-GB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so </a:t>
            </a:r>
            <a:r>
              <a:rPr lang="en-GB" sz="1200" kern="1200" dirty="0" err="1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dobila</a:t>
            </a:r>
            <a:r>
              <a:rPr lang="en-GB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</a:t>
            </a:r>
            <a:r>
              <a:rPr lang="en-GB" sz="1200" kern="1200" dirty="0" err="1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vsaj</a:t>
            </a:r>
            <a:r>
              <a:rPr lang="en-GB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3,2 </a:t>
            </a:r>
            <a:r>
              <a:rPr lang="en-GB" sz="1200" kern="1200" dirty="0" err="1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mio</a:t>
            </a:r>
            <a:r>
              <a:rPr lang="en-GB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€v </a:t>
            </a:r>
            <a:r>
              <a:rPr lang="en-GB" sz="1200" kern="1200" dirty="0" err="1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obdobju</a:t>
            </a:r>
            <a:r>
              <a:rPr lang="en-GB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15 let. </a:t>
            </a:r>
            <a:r>
              <a:rPr lang="en-GB" sz="1200" kern="1200" dirty="0" err="1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Polovica</a:t>
            </a:r>
            <a:r>
              <a:rPr lang="en-GB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</a:t>
            </a:r>
            <a:r>
              <a:rPr lang="en-GB" sz="1200" kern="1200" dirty="0" err="1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podjetij</a:t>
            </a:r>
            <a:r>
              <a:rPr lang="en-GB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, </a:t>
            </a:r>
            <a:r>
              <a:rPr lang="en-GB" sz="1200" kern="1200" dirty="0" err="1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ki</a:t>
            </a:r>
            <a:r>
              <a:rPr lang="en-GB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je </a:t>
            </a:r>
            <a:r>
              <a:rPr lang="en-GB" sz="1200" kern="1200" dirty="0" err="1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dobilo</a:t>
            </a:r>
            <a:r>
              <a:rPr lang="en-GB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</a:t>
            </a:r>
            <a:r>
              <a:rPr lang="en-GB" sz="1200" kern="1200" dirty="0" err="1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subvencijo</a:t>
            </a:r>
            <a:r>
              <a:rPr lang="en-GB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, </a:t>
            </a:r>
            <a:r>
              <a:rPr lang="en-GB" sz="1200" kern="1200" dirty="0" err="1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ni</a:t>
            </a:r>
            <a:r>
              <a:rPr lang="en-GB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</a:t>
            </a:r>
            <a:r>
              <a:rPr lang="en-GB" sz="1200" kern="1200" dirty="0" err="1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preseglo</a:t>
            </a:r>
            <a:r>
              <a:rPr lang="en-GB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10.151€, </a:t>
            </a:r>
            <a:r>
              <a:rPr lang="en-GB" sz="1200" kern="1200" dirty="0" err="1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kar</a:t>
            </a:r>
            <a:r>
              <a:rPr lang="en-GB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</a:t>
            </a:r>
            <a:r>
              <a:rPr lang="en-GB" sz="1200" kern="1200" dirty="0" err="1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pomeni</a:t>
            </a:r>
            <a:r>
              <a:rPr lang="en-GB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, </a:t>
            </a:r>
            <a:r>
              <a:rPr lang="en-GB" sz="1200" kern="1200" dirty="0" err="1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da</a:t>
            </a:r>
            <a:r>
              <a:rPr lang="en-GB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je 50 </a:t>
            </a:r>
            <a:r>
              <a:rPr lang="en-GB" sz="1200" kern="1200" dirty="0" err="1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odstotkov</a:t>
            </a:r>
            <a:r>
              <a:rPr lang="en-GB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</a:t>
            </a:r>
            <a:r>
              <a:rPr lang="en-GB" sz="1200" kern="1200" dirty="0" err="1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podjetij</a:t>
            </a:r>
            <a:r>
              <a:rPr lang="en-GB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</a:t>
            </a:r>
            <a:r>
              <a:rPr lang="en-GB" sz="1200" kern="1200" dirty="0" err="1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dobilo</a:t>
            </a:r>
            <a:r>
              <a:rPr lang="en-GB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0,55 </a:t>
            </a:r>
            <a:r>
              <a:rPr lang="en-GB" sz="1200" kern="1200" dirty="0" err="1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odstotka</a:t>
            </a:r>
            <a:r>
              <a:rPr lang="en-GB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</a:t>
            </a:r>
            <a:r>
              <a:rPr lang="en-GB" sz="1200" kern="1200" dirty="0" err="1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vseh</a:t>
            </a:r>
            <a:r>
              <a:rPr lang="en-GB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</a:t>
            </a:r>
            <a:r>
              <a:rPr lang="en-GB" sz="1200" kern="1200" dirty="0" err="1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državnih</a:t>
            </a:r>
            <a:r>
              <a:rPr lang="en-GB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</a:t>
            </a:r>
            <a:r>
              <a:rPr lang="en-GB" sz="1200" kern="1200" dirty="0" err="1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pomoči</a:t>
            </a:r>
            <a:r>
              <a:rPr lang="en-GB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.</a:t>
            </a:r>
            <a:endParaRPr lang="sl-SI" sz="1200" kern="1200" dirty="0" smtClean="0">
              <a:solidFill>
                <a:schemeClr val="tx1"/>
              </a:solidFill>
              <a:latin typeface="Arial" charset="0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C621F0-3B61-4A85-9F95-8E4BE5E572E0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sl-SI" dirty="0" smtClean="0"/>
              <a:t>  </a:t>
            </a:r>
            <a:r>
              <a:rPr lang="en-GB" sz="1200" kern="1200" dirty="0" err="1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pri</a:t>
            </a:r>
            <a:r>
              <a:rPr lang="en-GB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</a:t>
            </a:r>
            <a:r>
              <a:rPr lang="en-GB" sz="1200" kern="1200" dirty="0" err="1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čemer</a:t>
            </a:r>
            <a:r>
              <a:rPr lang="en-GB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S </a:t>
            </a:r>
            <a:r>
              <a:rPr lang="en-GB" sz="1200" kern="1200" dirty="0" err="1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predstavlja</a:t>
            </a:r>
            <a:r>
              <a:rPr lang="en-GB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</a:t>
            </a:r>
            <a:r>
              <a:rPr lang="en-GB" sz="1200" kern="1200" dirty="0" err="1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kontrolne</a:t>
            </a:r>
            <a:r>
              <a:rPr lang="en-GB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</a:t>
            </a:r>
            <a:r>
              <a:rPr lang="en-GB" sz="1200" kern="1200" dirty="0" err="1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spremenljivke</a:t>
            </a:r>
            <a:r>
              <a:rPr lang="en-GB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</a:t>
            </a:r>
            <a:r>
              <a:rPr lang="en-GB" sz="1200" kern="1200" dirty="0" err="1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na</a:t>
            </a:r>
            <a:r>
              <a:rPr lang="en-GB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</a:t>
            </a:r>
            <a:r>
              <a:rPr lang="en-GB" sz="1200" kern="1200" dirty="0" err="1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ravni</a:t>
            </a:r>
            <a:r>
              <a:rPr lang="en-GB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</a:t>
            </a:r>
            <a:r>
              <a:rPr lang="en-GB" sz="1200" kern="1200" dirty="0" err="1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sektorja</a:t>
            </a:r>
            <a:r>
              <a:rPr lang="en-GB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, </a:t>
            </a:r>
            <a:r>
              <a:rPr lang="en-GB" sz="1200" kern="1200" dirty="0" err="1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HHI</a:t>
            </a:r>
            <a:r>
              <a:rPr lang="en-GB" sz="1200" kern="1200" baseline="-25000" dirty="0" err="1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jt</a:t>
            </a:r>
            <a:r>
              <a:rPr lang="en-GB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je </a:t>
            </a:r>
            <a:r>
              <a:rPr lang="en-GB" sz="1200" kern="1200" dirty="0" err="1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Herfindahl–Hirschmanov</a:t>
            </a:r>
            <a:r>
              <a:rPr lang="en-GB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</a:t>
            </a:r>
            <a:r>
              <a:rPr lang="en-GB" sz="1200" kern="1200" dirty="0" err="1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indeks</a:t>
            </a:r>
            <a:r>
              <a:rPr lang="en-GB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in </a:t>
            </a:r>
            <a:r>
              <a:rPr lang="en-GB" sz="1200" kern="1200" dirty="0" err="1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meri</a:t>
            </a:r>
            <a:r>
              <a:rPr lang="en-GB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</a:t>
            </a:r>
            <a:r>
              <a:rPr lang="en-GB" sz="1200" kern="1200" dirty="0" err="1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konkurenco</a:t>
            </a:r>
            <a:r>
              <a:rPr lang="en-GB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v </a:t>
            </a:r>
            <a:r>
              <a:rPr lang="en-GB" sz="1200" kern="1200" dirty="0" err="1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panogi</a:t>
            </a:r>
            <a:r>
              <a:rPr lang="en-GB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. </a:t>
            </a:r>
            <a:r>
              <a:rPr lang="en-GB" sz="1200" kern="1200" dirty="0" err="1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Spremenljivka</a:t>
            </a:r>
            <a:r>
              <a:rPr lang="en-GB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</a:t>
            </a:r>
            <a:r>
              <a:rPr lang="en-GB" sz="1200" i="1" kern="1200" dirty="0" err="1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ratio_subsidy</a:t>
            </a:r>
            <a:r>
              <a:rPr lang="en-GB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</a:t>
            </a:r>
            <a:r>
              <a:rPr lang="en-GB" sz="1200" kern="1200" dirty="0" err="1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meri</a:t>
            </a:r>
            <a:r>
              <a:rPr lang="en-GB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</a:t>
            </a:r>
            <a:r>
              <a:rPr lang="en-GB" sz="1200" kern="1200" dirty="0" err="1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delež</a:t>
            </a:r>
            <a:r>
              <a:rPr lang="en-GB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</a:t>
            </a:r>
            <a:r>
              <a:rPr lang="en-GB" sz="1200" kern="1200" dirty="0" err="1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subvencij</a:t>
            </a:r>
            <a:r>
              <a:rPr lang="en-GB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</a:t>
            </a:r>
            <a:r>
              <a:rPr lang="en-GB" sz="1200" kern="1200" dirty="0" err="1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glede</a:t>
            </a:r>
            <a:r>
              <a:rPr lang="en-GB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</a:t>
            </a:r>
            <a:r>
              <a:rPr lang="en-GB" sz="1200" kern="1200" dirty="0" err="1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na</a:t>
            </a:r>
            <a:r>
              <a:rPr lang="en-GB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</a:t>
            </a:r>
            <a:r>
              <a:rPr lang="en-GB" sz="1200" kern="1200" dirty="0" err="1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prodajo</a:t>
            </a:r>
            <a:r>
              <a:rPr lang="en-GB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</a:t>
            </a:r>
            <a:r>
              <a:rPr lang="en-GB" sz="1200" kern="1200" dirty="0" err="1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podjetja</a:t>
            </a:r>
            <a:r>
              <a:rPr lang="en-GB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, </a:t>
            </a:r>
            <a:r>
              <a:rPr lang="en-GB" sz="1200" kern="1200" dirty="0" err="1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velikost</a:t>
            </a:r>
            <a:r>
              <a:rPr lang="en-GB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</a:t>
            </a:r>
            <a:r>
              <a:rPr lang="en-GB" sz="1200" kern="1200" dirty="0" err="1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podjetja</a:t>
            </a:r>
            <a:r>
              <a:rPr lang="en-GB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pa </a:t>
            </a:r>
            <a:r>
              <a:rPr lang="en-GB" sz="1200" kern="1200" dirty="0" err="1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kontroliramo</a:t>
            </a:r>
            <a:r>
              <a:rPr lang="en-GB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s </a:t>
            </a:r>
            <a:r>
              <a:rPr lang="en-GB" sz="1200" kern="1200" dirty="0" err="1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spremenljivko</a:t>
            </a:r>
            <a:r>
              <a:rPr lang="en-GB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</a:t>
            </a:r>
            <a:r>
              <a:rPr lang="en-GB" sz="1200" kern="1200" dirty="0" err="1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prodaje</a:t>
            </a:r>
            <a:r>
              <a:rPr lang="en-GB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. S </a:t>
            </a:r>
            <a:r>
              <a:rPr lang="en-GB" sz="1200" kern="1200" dirty="0" err="1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slamnato</a:t>
            </a:r>
            <a:r>
              <a:rPr lang="en-GB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</a:t>
            </a:r>
            <a:r>
              <a:rPr lang="en-GB" sz="1200" kern="1200" dirty="0" err="1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spremenljivko</a:t>
            </a:r>
            <a:r>
              <a:rPr lang="en-GB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LOSS </a:t>
            </a:r>
            <a:r>
              <a:rPr lang="en-GB" sz="1200" kern="1200" dirty="0" err="1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kontroliramo</a:t>
            </a:r>
            <a:r>
              <a:rPr lang="en-GB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</a:t>
            </a:r>
            <a:r>
              <a:rPr lang="en-GB" sz="1200" kern="1200" dirty="0" err="1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finančne</a:t>
            </a:r>
            <a:r>
              <a:rPr lang="en-GB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</a:t>
            </a:r>
            <a:r>
              <a:rPr lang="en-GB" sz="1200" kern="1200" dirty="0" err="1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težave</a:t>
            </a:r>
            <a:r>
              <a:rPr lang="en-GB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</a:t>
            </a:r>
            <a:r>
              <a:rPr lang="en-GB" sz="1200" kern="1200" dirty="0" err="1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podjetja</a:t>
            </a:r>
            <a:r>
              <a:rPr lang="en-GB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(</a:t>
            </a:r>
            <a:r>
              <a:rPr lang="en-GB" sz="1200" kern="1200" dirty="0" err="1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spremenljivka</a:t>
            </a:r>
            <a:r>
              <a:rPr lang="en-GB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</a:t>
            </a:r>
            <a:r>
              <a:rPr lang="en-GB" sz="1200" kern="1200" dirty="0" err="1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ima</a:t>
            </a:r>
            <a:r>
              <a:rPr lang="en-GB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</a:t>
            </a:r>
            <a:r>
              <a:rPr lang="en-GB" sz="1200" kern="1200" dirty="0" err="1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vrednost</a:t>
            </a:r>
            <a:r>
              <a:rPr lang="en-GB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1, </a:t>
            </a:r>
            <a:r>
              <a:rPr lang="en-GB" sz="1200" kern="1200" dirty="0" err="1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če</a:t>
            </a:r>
            <a:r>
              <a:rPr lang="en-GB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</a:t>
            </a:r>
            <a:r>
              <a:rPr lang="en-GB" sz="1200" kern="1200" dirty="0" err="1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ima</a:t>
            </a:r>
            <a:r>
              <a:rPr lang="en-GB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</a:t>
            </a:r>
            <a:r>
              <a:rPr lang="en-GB" sz="1200" kern="1200" dirty="0" err="1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podjetje</a:t>
            </a:r>
            <a:r>
              <a:rPr lang="en-GB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</a:t>
            </a:r>
            <a:r>
              <a:rPr lang="en-GB" sz="1200" kern="1200" dirty="0" err="1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izgubo</a:t>
            </a:r>
            <a:r>
              <a:rPr lang="en-GB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).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C621F0-3B61-4A85-9F95-8E4BE5E572E0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l-S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C621F0-3B61-4A85-9F95-8E4BE5E572E0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275654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sl-SI" dirty="0" smtClean="0"/>
              <a:t>Slika kaže, da je Slovenija v primerjavi z EU glede deleža vseh državnih pomoči</a:t>
            </a:r>
            <a:r>
              <a:rPr lang="sl-SI" baseline="0" dirty="0" smtClean="0"/>
              <a:t> v BDP na zgornji meji. Višja je le Malta. </a:t>
            </a:r>
            <a:endParaRPr lang="sl-SI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C621F0-3B61-4A85-9F95-8E4BE5E572E0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sl-SI" dirty="0" smtClean="0"/>
              <a:t>Iz</a:t>
            </a:r>
            <a:r>
              <a:rPr lang="sl-SI" baseline="0" dirty="0" smtClean="0"/>
              <a:t> slike vidimo, da so se do leta 2007 državne pomoči zmanjševale. V obdobju zadnjih 5 let pa zopet naraščajo, pri čemer je naraščanje predvsem posledica kriznih ukrepov. V kolikor izključimo pomoči, ki so bile namenjene odpravljanju krize, je od leta 2007 dalje pozitiven trend. </a:t>
            </a:r>
            <a:endParaRPr lang="sl-SI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C621F0-3B61-4A85-9F95-8E4BE5E572E0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7079369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sl-SI" dirty="0" smtClean="0"/>
              <a:t>Slika nam kaže,</a:t>
            </a:r>
            <a:r>
              <a:rPr lang="sl-SI" baseline="0" dirty="0" smtClean="0"/>
              <a:t> da se spreminja tudi struktura pomoči. Zmanšuje se delež pomoči posebnim sektorjem in kmetijstvu ter povečuje delež horizontalne pomoči. V letu 2012 je tako delež posebnim sektorjem znašal 6% vseh pomoči, delež pomoči kmetijstvu pa 9%. V kolikor izključimo krizne ukrepe, sta ta deleža večja (12 in 17%).  Torej povečuje se delež horizontalnih ukrepov, ki je v letu 2012 znašal 85% vseh pomoči (vključujoč krizne ukrep) oziroma 71% vseh pomoči. </a:t>
            </a:r>
            <a:endParaRPr lang="sl-SI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C621F0-3B61-4A85-9F95-8E4BE5E572E0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7746437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sl-SI" dirty="0" smtClean="0"/>
              <a:t>Investicije za R&amp;R so eden ključnih faktorjev</a:t>
            </a:r>
            <a:r>
              <a:rPr lang="sl-SI" baseline="0" dirty="0" smtClean="0"/>
              <a:t> konkurenčnosti in trajnostne rasti. Iz slike je razvidno, da so se sredstva za R&amp;R po dajšem padanju v obdobju 2009-2012 občutno povečale. V istem obdobju je razvidna rast pomoči za varstvo okolja. Padec pomoči za MSP pa je odraz ugodnejših pravil, ki jih Slovenija lahko koristi v okviru regionalnih ciljev. Namesto pomoči za MSP so se začele dodeljevati pomoči na podlagi pravil, ki veljajo za regionalne cilje, saj so le te ugodnejše. </a:t>
            </a:r>
            <a:endParaRPr lang="sl-SI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C621F0-3B61-4A85-9F95-8E4BE5E572E0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0880586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sl-SI" dirty="0" smtClean="0"/>
              <a:t>Slika kaže, da je</a:t>
            </a:r>
            <a:r>
              <a:rPr lang="sl-SI" baseline="0" dirty="0" smtClean="0"/>
              <a:t> 71 subjektov dobilo državno pomoč vsako leto v obdobju 1998-2012.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C621F0-3B61-4A85-9F95-8E4BE5E572E0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sz="1200" kern="1200" dirty="0" err="1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Naš</a:t>
            </a:r>
            <a:r>
              <a:rPr lang="en-GB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</a:t>
            </a:r>
            <a:r>
              <a:rPr lang="en-GB" sz="1200" kern="1200" dirty="0" err="1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celoten</a:t>
            </a:r>
            <a:r>
              <a:rPr lang="en-GB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</a:t>
            </a:r>
            <a:r>
              <a:rPr lang="en-GB" sz="1200" kern="1200" dirty="0" err="1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vzorec</a:t>
            </a:r>
            <a:r>
              <a:rPr lang="en-GB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</a:t>
            </a:r>
            <a:r>
              <a:rPr lang="en-GB" sz="1200" kern="1200" dirty="0" err="1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zajema</a:t>
            </a:r>
            <a:r>
              <a:rPr lang="en-GB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224,433 </a:t>
            </a:r>
            <a:r>
              <a:rPr lang="en-GB" sz="1200" kern="1200" dirty="0" err="1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opazovanj</a:t>
            </a:r>
            <a:r>
              <a:rPr lang="en-GB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. </a:t>
            </a:r>
            <a:r>
              <a:rPr lang="en-GB" sz="1200" kern="1200" dirty="0" err="1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Povprečno</a:t>
            </a:r>
            <a:r>
              <a:rPr lang="en-GB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</a:t>
            </a:r>
            <a:r>
              <a:rPr lang="en-GB" sz="1200" kern="1200" dirty="0" err="1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podjetje</a:t>
            </a:r>
            <a:r>
              <a:rPr lang="en-GB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je </a:t>
            </a:r>
            <a:r>
              <a:rPr lang="en-GB" sz="1200" kern="1200" dirty="0" err="1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imelo</a:t>
            </a:r>
            <a:r>
              <a:rPr lang="en-GB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v </a:t>
            </a:r>
            <a:r>
              <a:rPr lang="en-GB" sz="1200" kern="1200" dirty="0" err="1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obdobju</a:t>
            </a:r>
            <a:r>
              <a:rPr lang="en-GB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med </a:t>
            </a:r>
            <a:r>
              <a:rPr lang="en-GB" sz="1200" kern="1200" dirty="0" err="1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leti</a:t>
            </a:r>
            <a:r>
              <a:rPr lang="en-GB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1998 in 2012 </a:t>
            </a:r>
            <a:r>
              <a:rPr lang="en-GB" sz="1200" kern="1200" dirty="0" err="1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zaposlenih</a:t>
            </a:r>
            <a:r>
              <a:rPr lang="en-GB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33 </a:t>
            </a:r>
            <a:r>
              <a:rPr lang="en-GB" sz="1200" kern="1200" dirty="0" err="1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ljudi</a:t>
            </a:r>
            <a:r>
              <a:rPr lang="en-GB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in je </a:t>
            </a:r>
            <a:r>
              <a:rPr lang="en-GB" sz="1200" kern="1200" dirty="0" err="1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ustvarilo</a:t>
            </a:r>
            <a:r>
              <a:rPr lang="en-GB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19,768€ </a:t>
            </a:r>
            <a:r>
              <a:rPr lang="en-GB" sz="1200" kern="1200" dirty="0" err="1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dodane</a:t>
            </a:r>
            <a:r>
              <a:rPr lang="en-GB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</a:t>
            </a:r>
            <a:r>
              <a:rPr lang="en-GB" sz="1200" kern="1200" dirty="0" err="1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vrednosti</a:t>
            </a:r>
            <a:r>
              <a:rPr lang="en-GB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</a:t>
            </a:r>
            <a:r>
              <a:rPr lang="en-GB" sz="1200" kern="1200" dirty="0" err="1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na</a:t>
            </a:r>
            <a:r>
              <a:rPr lang="en-GB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</a:t>
            </a:r>
            <a:r>
              <a:rPr lang="en-GB" sz="1200" kern="1200" dirty="0" err="1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zaposlenega</a:t>
            </a:r>
            <a:r>
              <a:rPr lang="en-GB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. </a:t>
            </a:r>
            <a:r>
              <a:rPr lang="en-GB" sz="1200" kern="1200" dirty="0" err="1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Podjetja</a:t>
            </a:r>
            <a:r>
              <a:rPr lang="en-GB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, </a:t>
            </a:r>
            <a:r>
              <a:rPr lang="en-GB" sz="1200" kern="1200" dirty="0" err="1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ki</a:t>
            </a:r>
            <a:r>
              <a:rPr lang="en-GB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so </a:t>
            </a:r>
            <a:r>
              <a:rPr lang="en-GB" sz="1200" kern="1200" dirty="0" err="1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dobila</a:t>
            </a:r>
            <a:r>
              <a:rPr lang="en-GB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</a:t>
            </a:r>
            <a:r>
              <a:rPr lang="en-GB" sz="1200" kern="1200" dirty="0" err="1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državno</a:t>
            </a:r>
            <a:r>
              <a:rPr lang="en-GB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</a:t>
            </a:r>
            <a:r>
              <a:rPr lang="en-GB" sz="1200" kern="1200" dirty="0" err="1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pomoč</a:t>
            </a:r>
            <a:r>
              <a:rPr lang="en-GB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, so </a:t>
            </a:r>
            <a:r>
              <a:rPr lang="en-GB" sz="1200" kern="1200" dirty="0" err="1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bila</a:t>
            </a:r>
            <a:r>
              <a:rPr lang="en-GB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</a:t>
            </a:r>
            <a:r>
              <a:rPr lang="en-GB" sz="1200" kern="1200" dirty="0" err="1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večja</a:t>
            </a:r>
            <a:r>
              <a:rPr lang="en-GB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in so v </a:t>
            </a:r>
            <a:r>
              <a:rPr lang="en-GB" sz="1200" kern="1200" dirty="0" err="1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povprečju</a:t>
            </a:r>
            <a:r>
              <a:rPr lang="en-GB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</a:t>
            </a:r>
            <a:r>
              <a:rPr lang="en-GB" sz="1200" kern="1200" dirty="0" err="1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zaposlovala</a:t>
            </a:r>
            <a:r>
              <a:rPr lang="en-GB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91 </a:t>
            </a:r>
            <a:r>
              <a:rPr lang="en-GB" sz="1200" kern="1200" dirty="0" err="1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ljudi</a:t>
            </a:r>
            <a:r>
              <a:rPr lang="en-GB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</a:t>
            </a:r>
            <a:r>
              <a:rPr lang="en-GB" sz="1200" kern="1200" dirty="0" err="1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ter</a:t>
            </a:r>
            <a:r>
              <a:rPr lang="en-GB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</a:t>
            </a:r>
            <a:r>
              <a:rPr lang="en-GB" sz="1200" kern="1200" dirty="0" err="1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beležila</a:t>
            </a:r>
            <a:r>
              <a:rPr lang="en-GB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21.574€ </a:t>
            </a:r>
            <a:r>
              <a:rPr lang="en-GB" sz="1200" kern="1200" dirty="0" err="1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dodane</a:t>
            </a:r>
            <a:r>
              <a:rPr lang="en-GB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</a:t>
            </a:r>
            <a:r>
              <a:rPr lang="en-GB" sz="1200" kern="1200" dirty="0" err="1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vrednosti</a:t>
            </a:r>
            <a:r>
              <a:rPr lang="en-GB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</a:t>
            </a:r>
            <a:r>
              <a:rPr lang="en-GB" sz="1200" kern="1200" dirty="0" err="1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na</a:t>
            </a:r>
            <a:r>
              <a:rPr lang="en-GB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</a:t>
            </a:r>
            <a:r>
              <a:rPr lang="en-GB" sz="1200" kern="1200" dirty="0" err="1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zaposlenega</a:t>
            </a:r>
            <a:r>
              <a:rPr lang="en-GB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. V </a:t>
            </a:r>
            <a:r>
              <a:rPr lang="en-GB" sz="1200" kern="1200" dirty="0" err="1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povprečju</a:t>
            </a:r>
            <a:r>
              <a:rPr lang="en-GB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je </a:t>
            </a:r>
            <a:r>
              <a:rPr lang="en-GB" sz="1200" kern="1200" dirty="0" err="1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državna</a:t>
            </a:r>
            <a:r>
              <a:rPr lang="en-GB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</a:t>
            </a:r>
            <a:r>
              <a:rPr lang="en-GB" sz="1200" kern="1200" dirty="0" err="1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pomoč</a:t>
            </a:r>
            <a:r>
              <a:rPr lang="en-GB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v </a:t>
            </a:r>
            <a:r>
              <a:rPr lang="en-GB" sz="1200" kern="1200" dirty="0" err="1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obdobju</a:t>
            </a:r>
            <a:r>
              <a:rPr lang="en-GB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med </a:t>
            </a:r>
            <a:r>
              <a:rPr lang="en-GB" sz="1200" kern="1200" dirty="0" err="1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leti</a:t>
            </a:r>
            <a:r>
              <a:rPr lang="en-GB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1998-2012 </a:t>
            </a:r>
            <a:r>
              <a:rPr lang="en-GB" sz="1200" kern="1200" dirty="0" err="1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znašala</a:t>
            </a:r>
            <a:r>
              <a:rPr lang="en-GB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93.046€, </a:t>
            </a:r>
            <a:r>
              <a:rPr lang="en-GB" sz="1200" kern="1200" dirty="0" err="1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mediana</a:t>
            </a:r>
            <a:r>
              <a:rPr lang="en-GB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pa je </a:t>
            </a:r>
            <a:r>
              <a:rPr lang="en-GB" sz="1200" kern="1200" dirty="0" err="1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bila</a:t>
            </a:r>
            <a:r>
              <a:rPr lang="en-GB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</a:t>
            </a:r>
            <a:r>
              <a:rPr lang="en-GB" sz="1200" kern="1200" dirty="0" err="1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občutno</a:t>
            </a:r>
            <a:r>
              <a:rPr lang="en-GB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</a:t>
            </a:r>
            <a:r>
              <a:rPr lang="en-GB" sz="1200" kern="1200" dirty="0" err="1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nižja</a:t>
            </a:r>
            <a:r>
              <a:rPr lang="en-GB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(4,000€). V </a:t>
            </a:r>
            <a:r>
              <a:rPr lang="en-GB" sz="1200" kern="1200" dirty="0" err="1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času</a:t>
            </a:r>
            <a:r>
              <a:rPr lang="en-GB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</a:t>
            </a:r>
            <a:r>
              <a:rPr lang="en-GB" sz="1200" kern="1200" dirty="0" err="1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proučevanja</a:t>
            </a:r>
            <a:r>
              <a:rPr lang="en-GB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se </a:t>
            </a:r>
            <a:r>
              <a:rPr lang="en-GB" sz="1200" kern="1200" dirty="0" err="1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povprečno</a:t>
            </a:r>
            <a:r>
              <a:rPr lang="en-GB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</a:t>
            </a:r>
            <a:r>
              <a:rPr lang="en-GB" sz="1200" kern="1200" dirty="0" err="1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število</a:t>
            </a:r>
            <a:r>
              <a:rPr lang="en-GB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</a:t>
            </a:r>
            <a:r>
              <a:rPr lang="en-GB" sz="1200" kern="1200" dirty="0" err="1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zaposlenih</a:t>
            </a:r>
            <a:r>
              <a:rPr lang="en-GB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</a:t>
            </a:r>
            <a:r>
              <a:rPr lang="en-GB" sz="1200" kern="1200" dirty="0" err="1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ni</a:t>
            </a:r>
            <a:r>
              <a:rPr lang="en-GB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</a:t>
            </a:r>
            <a:r>
              <a:rPr lang="en-GB" sz="1200" kern="1200" dirty="0" err="1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bistveno</a:t>
            </a:r>
            <a:r>
              <a:rPr lang="en-GB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</a:t>
            </a:r>
            <a:r>
              <a:rPr lang="en-GB" sz="1200" kern="1200" dirty="0" err="1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spreminjalo</a:t>
            </a:r>
            <a:r>
              <a:rPr lang="en-GB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in je </a:t>
            </a:r>
            <a:r>
              <a:rPr lang="en-GB" sz="1200" kern="1200" dirty="0" err="1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bilo</a:t>
            </a:r>
            <a:r>
              <a:rPr lang="en-GB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</a:t>
            </a:r>
            <a:r>
              <a:rPr lang="en-GB" sz="1200" kern="1200" dirty="0" err="1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leta</a:t>
            </a:r>
            <a:r>
              <a:rPr lang="en-GB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2012 </a:t>
            </a:r>
            <a:r>
              <a:rPr lang="en-GB" sz="1200" kern="1200" dirty="0" err="1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za</a:t>
            </a:r>
            <a:r>
              <a:rPr lang="en-GB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16 </a:t>
            </a:r>
            <a:r>
              <a:rPr lang="en-GB" sz="1200" kern="1200" dirty="0" err="1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odstotkov</a:t>
            </a:r>
            <a:r>
              <a:rPr lang="en-GB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</a:t>
            </a:r>
            <a:r>
              <a:rPr lang="en-GB" sz="1200" kern="1200" dirty="0" err="1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nižje</a:t>
            </a:r>
            <a:r>
              <a:rPr lang="en-GB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</a:t>
            </a:r>
            <a:r>
              <a:rPr lang="en-GB" sz="1200" kern="1200" dirty="0" err="1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kot</a:t>
            </a:r>
            <a:r>
              <a:rPr lang="en-GB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</a:t>
            </a:r>
            <a:r>
              <a:rPr lang="en-GB" sz="1200" kern="1200" dirty="0" err="1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leta</a:t>
            </a:r>
            <a:r>
              <a:rPr lang="en-GB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1998. </a:t>
            </a:r>
            <a:r>
              <a:rPr lang="en-GB" sz="1200" kern="1200" dirty="0" err="1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Produktivnost</a:t>
            </a:r>
            <a:r>
              <a:rPr lang="en-GB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</a:t>
            </a:r>
            <a:r>
              <a:rPr lang="en-GB" sz="1200" kern="1200" dirty="0" err="1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dela</a:t>
            </a:r>
            <a:r>
              <a:rPr lang="en-GB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pa je </a:t>
            </a:r>
            <a:r>
              <a:rPr lang="en-GB" sz="1200" kern="1200" dirty="0" err="1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naraščala</a:t>
            </a:r>
            <a:r>
              <a:rPr lang="en-GB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do </a:t>
            </a:r>
            <a:r>
              <a:rPr lang="en-GB" sz="1200" kern="1200" dirty="0" err="1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leta</a:t>
            </a:r>
            <a:r>
              <a:rPr lang="en-GB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2009, </a:t>
            </a:r>
            <a:r>
              <a:rPr lang="en-GB" sz="1200" kern="1200" dirty="0" err="1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nato</a:t>
            </a:r>
            <a:r>
              <a:rPr lang="en-GB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se je </a:t>
            </a:r>
            <a:r>
              <a:rPr lang="en-GB" sz="1200" kern="1200" dirty="0" err="1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zmanjšala</a:t>
            </a:r>
            <a:r>
              <a:rPr lang="en-GB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in </a:t>
            </a:r>
            <a:r>
              <a:rPr lang="en-GB" sz="1200" kern="1200" dirty="0" err="1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ponovno</a:t>
            </a:r>
            <a:r>
              <a:rPr lang="en-GB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</a:t>
            </a:r>
            <a:r>
              <a:rPr lang="en-GB" sz="1200" kern="1200" dirty="0" err="1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začela</a:t>
            </a:r>
            <a:r>
              <a:rPr lang="en-GB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</a:t>
            </a:r>
            <a:r>
              <a:rPr lang="en-GB" sz="1200" kern="1200" dirty="0" err="1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naraščati</a:t>
            </a:r>
            <a:r>
              <a:rPr lang="en-GB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</a:t>
            </a:r>
            <a:r>
              <a:rPr lang="en-GB" sz="1200" kern="1200" dirty="0" err="1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leta</a:t>
            </a:r>
            <a:r>
              <a:rPr lang="en-GB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2012. V </a:t>
            </a:r>
            <a:r>
              <a:rPr lang="en-GB" sz="1200" kern="1200" dirty="0" err="1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letu</a:t>
            </a:r>
            <a:r>
              <a:rPr lang="en-GB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2012 je </a:t>
            </a:r>
            <a:r>
              <a:rPr lang="en-GB" sz="1200" kern="1200" dirty="0" err="1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znašala</a:t>
            </a:r>
            <a:r>
              <a:rPr lang="en-GB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</a:t>
            </a:r>
            <a:r>
              <a:rPr lang="en-GB" sz="1200" kern="1200" dirty="0" err="1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povprečna</a:t>
            </a:r>
            <a:r>
              <a:rPr lang="en-GB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</a:t>
            </a:r>
            <a:r>
              <a:rPr lang="en-GB" sz="1200" kern="1200" dirty="0" err="1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produktivnost</a:t>
            </a:r>
            <a:r>
              <a:rPr lang="en-GB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</a:t>
            </a:r>
            <a:r>
              <a:rPr lang="en-GB" sz="1200" kern="1200" dirty="0" err="1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dela</a:t>
            </a:r>
            <a:r>
              <a:rPr lang="en-GB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3,31 </a:t>
            </a:r>
            <a:r>
              <a:rPr lang="en-GB" sz="1200" kern="1200" dirty="0" err="1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krat</a:t>
            </a:r>
            <a:r>
              <a:rPr lang="en-GB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</a:t>
            </a:r>
            <a:r>
              <a:rPr lang="en-GB" sz="1200" kern="1200" dirty="0" err="1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več</a:t>
            </a:r>
            <a:r>
              <a:rPr lang="en-GB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</a:t>
            </a:r>
            <a:r>
              <a:rPr lang="en-GB" sz="1200" kern="1200" dirty="0" err="1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kot</a:t>
            </a:r>
            <a:r>
              <a:rPr lang="en-GB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</a:t>
            </a:r>
            <a:r>
              <a:rPr lang="en-GB" sz="1200" kern="1200" dirty="0" err="1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leta</a:t>
            </a:r>
            <a:r>
              <a:rPr lang="en-GB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1998 </a:t>
            </a:r>
            <a:r>
              <a:rPr lang="en-GB" sz="1200" kern="1200" dirty="0" err="1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kar</a:t>
            </a:r>
            <a:r>
              <a:rPr lang="en-GB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</a:t>
            </a:r>
            <a:r>
              <a:rPr lang="en-GB" sz="1200" kern="1200" dirty="0" err="1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pomeni</a:t>
            </a:r>
            <a:r>
              <a:rPr lang="en-GB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, </a:t>
            </a:r>
            <a:r>
              <a:rPr lang="en-GB" sz="1200" kern="1200" dirty="0" err="1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da</a:t>
            </a:r>
            <a:r>
              <a:rPr lang="en-GB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se je v </a:t>
            </a:r>
            <a:r>
              <a:rPr lang="en-GB" sz="1200" kern="1200" dirty="0" err="1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povprečju</a:t>
            </a:r>
            <a:r>
              <a:rPr lang="en-GB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</a:t>
            </a:r>
            <a:r>
              <a:rPr lang="en-GB" sz="1200" kern="1200" dirty="0" err="1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povečevala</a:t>
            </a:r>
            <a:r>
              <a:rPr lang="en-GB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</a:t>
            </a:r>
            <a:r>
              <a:rPr lang="en-GB" sz="1200" kern="1200" dirty="0" err="1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po</a:t>
            </a:r>
            <a:r>
              <a:rPr lang="en-GB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</a:t>
            </a:r>
            <a:r>
              <a:rPr lang="en-GB" sz="1200" kern="1200" dirty="0" err="1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stopni</a:t>
            </a:r>
            <a:r>
              <a:rPr lang="en-GB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5,7 </a:t>
            </a:r>
            <a:r>
              <a:rPr lang="en-GB" sz="1200" kern="1200" dirty="0" err="1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odstotka</a:t>
            </a:r>
            <a:r>
              <a:rPr lang="en-GB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</a:t>
            </a:r>
            <a:r>
              <a:rPr lang="en-GB" sz="1200" kern="1200" dirty="0" err="1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na</a:t>
            </a:r>
            <a:r>
              <a:rPr lang="en-GB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</a:t>
            </a:r>
            <a:r>
              <a:rPr lang="en-GB" sz="1200" kern="1200" dirty="0" err="1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leto</a:t>
            </a:r>
            <a:r>
              <a:rPr lang="en-GB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. </a:t>
            </a:r>
            <a:endParaRPr lang="sl-SI" sz="1200" kern="1200" dirty="0" smtClean="0">
              <a:solidFill>
                <a:schemeClr val="tx1"/>
              </a:solidFill>
              <a:latin typeface="Arial" charset="0"/>
              <a:ea typeface="+mn-ea"/>
              <a:cs typeface="+mn-cs"/>
            </a:endParaRP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V </a:t>
            </a:r>
            <a:r>
              <a:rPr lang="en-GB" sz="1200" kern="1200" dirty="0" err="1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obdobju</a:t>
            </a:r>
            <a:r>
              <a:rPr lang="en-GB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med </a:t>
            </a:r>
            <a:r>
              <a:rPr lang="en-GB" sz="1200" kern="1200" dirty="0" err="1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leti</a:t>
            </a:r>
            <a:r>
              <a:rPr lang="en-GB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1998 in 2012 je </a:t>
            </a:r>
            <a:r>
              <a:rPr lang="en-GB" sz="1200" kern="1200" dirty="0" err="1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državno</a:t>
            </a:r>
            <a:r>
              <a:rPr lang="en-GB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</a:t>
            </a:r>
            <a:r>
              <a:rPr lang="en-GB" sz="1200" kern="1200" dirty="0" err="1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pomoč</a:t>
            </a:r>
            <a:r>
              <a:rPr lang="en-GB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</a:t>
            </a:r>
            <a:r>
              <a:rPr lang="en-GB" sz="1200" kern="1200" dirty="0" err="1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dobilo</a:t>
            </a:r>
            <a:r>
              <a:rPr lang="en-GB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31,529 </a:t>
            </a:r>
            <a:r>
              <a:rPr lang="en-GB" sz="1200" kern="1200" dirty="0" err="1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podjetij</a:t>
            </a:r>
            <a:r>
              <a:rPr lang="en-GB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z </a:t>
            </a:r>
            <a:r>
              <a:rPr lang="en-GB" sz="1200" kern="1200" dirty="0" err="1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več</a:t>
            </a:r>
            <a:r>
              <a:rPr lang="en-GB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</a:t>
            </a:r>
            <a:r>
              <a:rPr lang="en-GB" sz="1200" kern="1200" dirty="0" err="1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kot</a:t>
            </a:r>
            <a:r>
              <a:rPr lang="en-GB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5 </a:t>
            </a:r>
            <a:r>
              <a:rPr lang="en-GB" sz="1200" kern="1200" dirty="0" err="1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zaposlenimi</a:t>
            </a:r>
            <a:r>
              <a:rPr lang="en-GB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v </a:t>
            </a:r>
            <a:r>
              <a:rPr lang="en-GB" sz="1200" kern="1200" dirty="0" err="1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letu</a:t>
            </a:r>
            <a:r>
              <a:rPr lang="en-GB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1998. </a:t>
            </a:r>
            <a:r>
              <a:rPr lang="en-GB" sz="1200" kern="1200" dirty="0" err="1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Skupna</a:t>
            </a:r>
            <a:r>
              <a:rPr lang="en-GB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</a:t>
            </a:r>
            <a:r>
              <a:rPr lang="en-GB" sz="1200" kern="1200" dirty="0" err="1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pomoč</a:t>
            </a:r>
            <a:r>
              <a:rPr lang="en-GB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</a:t>
            </a:r>
            <a:r>
              <a:rPr lang="en-GB" sz="1200" kern="1200" dirty="0" err="1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podjetjemv</a:t>
            </a:r>
            <a:r>
              <a:rPr lang="en-GB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</a:t>
            </a:r>
            <a:r>
              <a:rPr lang="en-GB" sz="1200" kern="1200" dirty="0" err="1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rudarstvu</a:t>
            </a:r>
            <a:r>
              <a:rPr lang="en-GB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, </a:t>
            </a:r>
            <a:r>
              <a:rPr lang="en-GB" sz="1200" kern="1200" dirty="0" err="1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predelovalni</a:t>
            </a:r>
            <a:r>
              <a:rPr lang="en-GB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</a:t>
            </a:r>
            <a:r>
              <a:rPr lang="en-GB" sz="1200" kern="1200" dirty="0" err="1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industriji</a:t>
            </a:r>
            <a:r>
              <a:rPr lang="en-GB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in </a:t>
            </a:r>
            <a:r>
              <a:rPr lang="en-GB" sz="1200" kern="1200" dirty="0" err="1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storitvah</a:t>
            </a:r>
            <a:r>
              <a:rPr lang="en-GB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je </a:t>
            </a:r>
            <a:r>
              <a:rPr lang="en-GB" sz="1200" kern="1200" dirty="0" err="1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tako</a:t>
            </a:r>
            <a:r>
              <a:rPr lang="en-GB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</a:t>
            </a:r>
            <a:r>
              <a:rPr lang="en-GB" sz="1200" kern="1200" dirty="0" err="1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znašala</a:t>
            </a:r>
            <a:r>
              <a:rPr lang="en-GB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</a:t>
            </a:r>
            <a:r>
              <a:rPr lang="en-GB" sz="1200" kern="1200" dirty="0" err="1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več</a:t>
            </a:r>
            <a:r>
              <a:rPr lang="en-GB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</a:t>
            </a:r>
            <a:r>
              <a:rPr lang="en-GB" sz="1200" kern="1200" dirty="0" err="1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kot</a:t>
            </a:r>
            <a:r>
              <a:rPr lang="en-GB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2,933 </a:t>
            </a:r>
            <a:r>
              <a:rPr lang="en-GB" sz="1200" kern="1200" dirty="0" err="1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miljarde</a:t>
            </a:r>
            <a:r>
              <a:rPr lang="en-GB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€ (v </a:t>
            </a:r>
            <a:r>
              <a:rPr lang="en-GB" sz="1200" kern="1200" dirty="0" err="1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stalnih</a:t>
            </a:r>
            <a:r>
              <a:rPr lang="en-GB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</a:t>
            </a:r>
            <a:r>
              <a:rPr lang="en-GB" sz="1200" kern="1200" dirty="0" err="1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cenah</a:t>
            </a:r>
            <a:r>
              <a:rPr lang="en-GB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</a:t>
            </a:r>
            <a:r>
              <a:rPr lang="en-GB" sz="1200" kern="1200" dirty="0" err="1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iz</a:t>
            </a:r>
            <a:r>
              <a:rPr lang="en-GB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</a:t>
            </a:r>
            <a:r>
              <a:rPr lang="en-GB" sz="1200" kern="1200" dirty="0" err="1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leta</a:t>
            </a:r>
            <a:r>
              <a:rPr lang="en-GB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1998).</a:t>
            </a:r>
            <a:r>
              <a:rPr lang="en-GB" sz="1200" kern="1200" dirty="0" err="1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Dve</a:t>
            </a:r>
            <a:r>
              <a:rPr lang="en-GB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</a:t>
            </a:r>
            <a:r>
              <a:rPr lang="en-GB" sz="1200" kern="1200" dirty="0" err="1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tretjini</a:t>
            </a:r>
            <a:r>
              <a:rPr lang="en-GB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</a:t>
            </a:r>
            <a:r>
              <a:rPr lang="en-GB" sz="1200" kern="1200" dirty="0" err="1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teh</a:t>
            </a:r>
            <a:r>
              <a:rPr lang="en-GB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</a:t>
            </a:r>
            <a:r>
              <a:rPr lang="en-GB" sz="1200" kern="1200" dirty="0" err="1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subvencij</a:t>
            </a:r>
            <a:r>
              <a:rPr lang="en-GB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je </a:t>
            </a:r>
            <a:r>
              <a:rPr lang="en-GB" sz="1200" kern="1200" dirty="0" err="1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bilo</a:t>
            </a:r>
            <a:r>
              <a:rPr lang="en-GB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</a:t>
            </a:r>
            <a:r>
              <a:rPr lang="en-GB" sz="1200" kern="1200" dirty="0" err="1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podeljenih</a:t>
            </a:r>
            <a:r>
              <a:rPr lang="en-GB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</a:t>
            </a:r>
            <a:r>
              <a:rPr lang="en-GB" sz="1200" kern="1200" dirty="0" err="1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za</a:t>
            </a:r>
            <a:r>
              <a:rPr lang="en-GB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</a:t>
            </a:r>
            <a:r>
              <a:rPr lang="en-GB" sz="1200" kern="1200" dirty="0" err="1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namen</a:t>
            </a:r>
            <a:r>
              <a:rPr lang="en-GB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</a:t>
            </a:r>
            <a:r>
              <a:rPr lang="en-GB" sz="1200" kern="1200" dirty="0" err="1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zaposlovanja</a:t>
            </a:r>
            <a:r>
              <a:rPr lang="en-GB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in </a:t>
            </a:r>
            <a:r>
              <a:rPr lang="en-GB" sz="1200" kern="1200" dirty="0" err="1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usposabljanja</a:t>
            </a:r>
            <a:endParaRPr lang="sl-SI" sz="1200" kern="1200" dirty="0" smtClean="0">
              <a:solidFill>
                <a:schemeClr val="tx1"/>
              </a:solidFill>
              <a:latin typeface="Arial" charset="0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C621F0-3B61-4A85-9F95-8E4BE5E572E0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sz="1200" kern="1200" dirty="0" err="1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Povprečna</a:t>
            </a:r>
            <a:r>
              <a:rPr lang="en-GB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</a:t>
            </a:r>
            <a:r>
              <a:rPr lang="en-GB" sz="1200" kern="1200" dirty="0" err="1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višina</a:t>
            </a:r>
            <a:r>
              <a:rPr lang="en-GB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</a:t>
            </a:r>
            <a:r>
              <a:rPr lang="en-GB" sz="1200" kern="1200" dirty="0" err="1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subvencij</a:t>
            </a:r>
            <a:r>
              <a:rPr lang="en-GB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je </a:t>
            </a:r>
            <a:r>
              <a:rPr lang="en-GB" sz="1200" kern="1200" dirty="0" err="1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signifikantno</a:t>
            </a:r>
            <a:r>
              <a:rPr lang="en-GB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</a:t>
            </a:r>
            <a:r>
              <a:rPr lang="en-GB" sz="1200" kern="1200" dirty="0" err="1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pričela</a:t>
            </a:r>
            <a:r>
              <a:rPr lang="en-GB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</a:t>
            </a:r>
            <a:r>
              <a:rPr lang="en-GB" sz="1200" kern="1200" dirty="0" err="1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naraščati</a:t>
            </a:r>
            <a:r>
              <a:rPr lang="en-GB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</a:t>
            </a:r>
            <a:r>
              <a:rPr lang="en-GB" sz="1200" kern="1200" dirty="0" err="1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po</a:t>
            </a:r>
            <a:r>
              <a:rPr lang="en-GB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</a:t>
            </a:r>
            <a:r>
              <a:rPr lang="en-GB" sz="1200" kern="1200" dirty="0" err="1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letu</a:t>
            </a:r>
            <a:r>
              <a:rPr lang="en-GB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2007.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C621F0-3B61-4A85-9F95-8E4BE5E572E0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sl-SI" dirty="0" smtClean="0"/>
              <a:t>Slika kaže, da je</a:t>
            </a:r>
            <a:r>
              <a:rPr lang="sl-SI" baseline="0" dirty="0" smtClean="0"/>
              <a:t> 48 subjektov (podjetja z vsaj 5 zaposlenimi, ki </a:t>
            </a:r>
            <a:r>
              <a:rPr lang="en-GB" sz="1200" dirty="0" err="1" smtClean="0"/>
              <a:t>delujejo</a:t>
            </a:r>
            <a:r>
              <a:rPr lang="en-GB" sz="1200" dirty="0" smtClean="0"/>
              <a:t> v </a:t>
            </a:r>
            <a:r>
              <a:rPr lang="en-GB" sz="1200" dirty="0" err="1" smtClean="0"/>
              <a:t>predelovalni</a:t>
            </a:r>
            <a:r>
              <a:rPr lang="en-GB" sz="1200" dirty="0" smtClean="0"/>
              <a:t> </a:t>
            </a:r>
            <a:r>
              <a:rPr lang="en-GB" sz="1200" dirty="0" err="1" smtClean="0"/>
              <a:t>dejavnosti</a:t>
            </a:r>
            <a:r>
              <a:rPr lang="en-GB" sz="1200" dirty="0" smtClean="0"/>
              <a:t>, </a:t>
            </a:r>
            <a:r>
              <a:rPr lang="en-GB" sz="1200" dirty="0" err="1" smtClean="0"/>
              <a:t>rudarstvu</a:t>
            </a:r>
            <a:r>
              <a:rPr lang="en-GB" sz="1200" dirty="0" smtClean="0"/>
              <a:t> </a:t>
            </a:r>
            <a:r>
              <a:rPr lang="en-GB" sz="1200" dirty="0" err="1" smtClean="0"/>
              <a:t>ter</a:t>
            </a:r>
            <a:r>
              <a:rPr lang="en-GB" sz="1200" dirty="0" smtClean="0"/>
              <a:t> </a:t>
            </a:r>
            <a:r>
              <a:rPr lang="en-GB" sz="1200" dirty="0" err="1" smtClean="0"/>
              <a:t>storitvah</a:t>
            </a:r>
            <a:r>
              <a:rPr lang="sl-SI" sz="1200" baseline="0" dirty="0" smtClean="0"/>
              <a:t>)</a:t>
            </a:r>
            <a:r>
              <a:rPr lang="sl-SI" baseline="0" dirty="0" smtClean="0"/>
              <a:t> </a:t>
            </a:r>
            <a:r>
              <a:rPr lang="sl-SI" baseline="0" dirty="0" err="1" smtClean="0"/>
              <a:t>dobilao</a:t>
            </a:r>
            <a:r>
              <a:rPr lang="sl-SI" baseline="0" dirty="0" smtClean="0"/>
              <a:t> državno pomoč vsako leto v obdobju 1998-2012. 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C621F0-3B61-4A85-9F95-8E4BE5E572E0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905000" y="1295400"/>
            <a:ext cx="6705600" cy="1143000"/>
          </a:xfrm>
        </p:spPr>
        <p:txBody>
          <a:bodyPr anchor="t"/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5131" name="Rectangle 11"/>
          <p:cNvSpPr>
            <a:spLocks noGrp="1" noChangeArrowheads="1"/>
          </p:cNvSpPr>
          <p:nvPr>
            <p:ph type="subTitle" idx="1"/>
          </p:nvPr>
        </p:nvSpPr>
        <p:spPr>
          <a:xfrm>
            <a:off x="1905000" y="2438400"/>
            <a:ext cx="6705600" cy="4191000"/>
          </a:xfrm>
        </p:spPr>
        <p:txBody>
          <a:bodyPr/>
          <a:lstStyle>
            <a:lvl1pPr marL="0" indent="0">
              <a:defRPr sz="24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xmlns="" val="20252902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Uredite slog naslova matrice</a:t>
            </a:r>
            <a:endParaRPr lang="en-US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7F1975-F367-450E-A52C-F4861AA44318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761852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7143750" y="152400"/>
            <a:ext cx="1847850" cy="6096000"/>
          </a:xfrm>
        </p:spPr>
        <p:txBody>
          <a:bodyPr vert="eaVert"/>
          <a:lstStyle/>
          <a:p>
            <a:r>
              <a:rPr lang="sl-SI"/>
              <a:t>Uredite slog naslova matrice</a:t>
            </a:r>
            <a:endParaRPr lang="en-US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>
          <a:xfrm>
            <a:off x="1600200" y="152400"/>
            <a:ext cx="5391150" cy="6096000"/>
          </a:xfrm>
        </p:spPr>
        <p:txBody>
          <a:bodyPr vert="eaVert"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E6DDF1A-08AD-466B-9406-CD25A175C5F5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6135022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905000" y="1295400"/>
            <a:ext cx="6705600" cy="1143000"/>
          </a:xfrm>
        </p:spPr>
        <p:txBody>
          <a:bodyPr anchor="t"/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5131" name="Rectangle 11"/>
          <p:cNvSpPr>
            <a:spLocks noGrp="1" noChangeArrowheads="1"/>
          </p:cNvSpPr>
          <p:nvPr>
            <p:ph type="subTitle" idx="1"/>
          </p:nvPr>
        </p:nvSpPr>
        <p:spPr>
          <a:xfrm>
            <a:off x="1905000" y="2438400"/>
            <a:ext cx="6705600" cy="4191000"/>
          </a:xfrm>
        </p:spPr>
        <p:txBody>
          <a:bodyPr/>
          <a:lstStyle>
            <a:lvl1pPr marL="0" indent="0">
              <a:defRPr sz="24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xmlns="" val="267740859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Uredite slog naslova matrice</a:t>
            </a:r>
            <a:endParaRPr lang="en-US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EEFD8D2-B4BC-46A1-8D31-F75DC3144F32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5750279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l-SI"/>
              <a:t>Uredite slog naslova matrice</a:t>
            </a:r>
            <a:endParaRPr lang="en-US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9B6678-90CC-41D8-85BE-708B10CEF642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502390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Uredite slog naslova matrice</a:t>
            </a:r>
            <a:endParaRPr lang="en-US"/>
          </a:p>
        </p:txBody>
      </p:sp>
      <p:sp>
        <p:nvSpPr>
          <p:cNvPr id="3" name="Ograda vsebine 2"/>
          <p:cNvSpPr>
            <a:spLocks noGrp="1"/>
          </p:cNvSpPr>
          <p:nvPr>
            <p:ph sz="half" idx="1"/>
          </p:nvPr>
        </p:nvSpPr>
        <p:spPr>
          <a:xfrm>
            <a:off x="1600200" y="1600200"/>
            <a:ext cx="36195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/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5372100" y="1600200"/>
            <a:ext cx="36195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/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9D69C7-1F77-4FB2-B1A1-3ACB81D9ADFF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0843051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sl-SI"/>
              <a:t>Uredite slog naslova matrice</a:t>
            </a:r>
            <a:endParaRPr lang="en-US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/>
          </a:p>
        </p:txBody>
      </p:sp>
      <p:sp>
        <p:nvSpPr>
          <p:cNvPr id="5" name="Ograda besedil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6" name="Ograda vsebin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/>
          </a:p>
        </p:txBody>
      </p:sp>
      <p:sp>
        <p:nvSpPr>
          <p:cNvPr id="7" name="Ograda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Ograda no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Ograda številke diapoz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DCBA4A-8FEA-4231-8B68-578868E6C76A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1407463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Uredite slog naslova matrice</a:t>
            </a:r>
            <a:endParaRPr lang="en-US"/>
          </a:p>
        </p:txBody>
      </p:sp>
      <p:sp>
        <p:nvSpPr>
          <p:cNvPr id="3" name="Ograda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Ograda no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Ograda številke diapoz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D63594-B4A5-4693-922F-9B5C8115831A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8329889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Ograda no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FF6960-360E-463F-B576-59621CF2097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6009148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1_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sl-SI"/>
              <a:t>Uredite slog naslova matrice</a:t>
            </a:r>
            <a:endParaRPr lang="en-US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6D34F10-B12B-476F-B0E7-6411B3DB11B7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201547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Uredite slog naslova matrice</a:t>
            </a:r>
            <a:endParaRPr lang="en-US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EEFD8D2-B4BC-46A1-8D31-F75DC3144F32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3855777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sl-SI"/>
              <a:t>Uredite slog naslova matrice</a:t>
            </a:r>
            <a:endParaRPr lang="en-US"/>
          </a:p>
        </p:txBody>
      </p:sp>
      <p:sp>
        <p:nvSpPr>
          <p:cNvPr id="3" name="Ograda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DEB649-DB4A-4D3B-BFCB-3AF5C7377CCA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1930198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Uredite slog naslova matrice</a:t>
            </a:r>
            <a:endParaRPr lang="en-US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7F1975-F367-450E-A52C-F4861AA44318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2062580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7143750" y="152400"/>
            <a:ext cx="1847850" cy="6096000"/>
          </a:xfrm>
        </p:spPr>
        <p:txBody>
          <a:bodyPr vert="eaVert"/>
          <a:lstStyle/>
          <a:p>
            <a:r>
              <a:rPr lang="sl-SI"/>
              <a:t>Uredite slog naslova matrice</a:t>
            </a:r>
            <a:endParaRPr lang="en-US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>
          <a:xfrm>
            <a:off x="1600200" y="152400"/>
            <a:ext cx="5391150" cy="6096000"/>
          </a:xfrm>
        </p:spPr>
        <p:txBody>
          <a:bodyPr vert="eaVert"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E6DDF1A-08AD-466B-9406-CD25A175C5F5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41007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l-SI"/>
              <a:t>Uredite slog naslova matrice</a:t>
            </a:r>
            <a:endParaRPr lang="en-US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9B6678-90CC-41D8-85BE-708B10CEF642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795051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Uredite slog naslova matrice</a:t>
            </a:r>
            <a:endParaRPr lang="en-US"/>
          </a:p>
        </p:txBody>
      </p:sp>
      <p:sp>
        <p:nvSpPr>
          <p:cNvPr id="3" name="Ograda vsebine 2"/>
          <p:cNvSpPr>
            <a:spLocks noGrp="1"/>
          </p:cNvSpPr>
          <p:nvPr>
            <p:ph sz="half" idx="1"/>
          </p:nvPr>
        </p:nvSpPr>
        <p:spPr>
          <a:xfrm>
            <a:off x="1600200" y="1600200"/>
            <a:ext cx="36195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/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5372100" y="1600200"/>
            <a:ext cx="36195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/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9D69C7-1F77-4FB2-B1A1-3ACB81D9ADFF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399754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sl-SI"/>
              <a:t>Uredite slog naslova matrice</a:t>
            </a:r>
            <a:endParaRPr lang="en-US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/>
          </a:p>
        </p:txBody>
      </p:sp>
      <p:sp>
        <p:nvSpPr>
          <p:cNvPr id="5" name="Ograda besedil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6" name="Ograda vsebin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/>
          </a:p>
        </p:txBody>
      </p:sp>
      <p:sp>
        <p:nvSpPr>
          <p:cNvPr id="7" name="Ograda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Ograda no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Ograda številke diapoz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DCBA4A-8FEA-4231-8B68-578868E6C76A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6009715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Uredite slog naslova matrice</a:t>
            </a:r>
            <a:endParaRPr lang="en-US"/>
          </a:p>
        </p:txBody>
      </p:sp>
      <p:sp>
        <p:nvSpPr>
          <p:cNvPr id="3" name="Ograda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Ograda no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Ograda številke diapoz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D63594-B4A5-4693-922F-9B5C8115831A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933594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Ograda no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FF6960-360E-463F-B576-59621CF2097C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908176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1_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sl-SI"/>
              <a:t>Uredite slog naslova matrice</a:t>
            </a:r>
            <a:endParaRPr lang="en-US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  <a:endParaRPr lang="en-US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6D34F10-B12B-476F-B0E7-6411B3DB11B7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00542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sl-SI"/>
              <a:t>Uredite slog naslova matrice</a:t>
            </a:r>
            <a:endParaRPr lang="en-US"/>
          </a:p>
        </p:txBody>
      </p:sp>
      <p:sp>
        <p:nvSpPr>
          <p:cNvPr id="3" name="Ograda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DEB649-DB4A-4D3B-BFCB-3AF5C7377CCA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318015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600200" y="152400"/>
            <a:ext cx="7391400" cy="1081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600200" y="1600200"/>
            <a:ext cx="7391400" cy="464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600200" y="6324600"/>
            <a:ext cx="19050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defRPr sz="1400" b="0"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886200" y="6324600"/>
            <a:ext cx="28956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defRPr sz="1400" b="0"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86600" y="6324600"/>
            <a:ext cx="19050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 b="0"/>
            </a:lvl1pPr>
          </a:lstStyle>
          <a:p>
            <a:fld id="{C8D139AF-E62C-41A8-9400-426CFD15525D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525440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FFFFFF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FFFFFF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FFFFFF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FFFFFF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FFFFFF"/>
          </a:solidFill>
          <a:latin typeface="Arial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FFFFFF"/>
          </a:solidFill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FFFFFF"/>
          </a:solidFill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FFFFFF"/>
          </a:solidFill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FFFFFF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defRPr sz="2000" b="1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defRPr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defRPr sz="1400" b="1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defRPr sz="14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defRPr sz="14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defRPr sz="14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defRPr sz="14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defRPr sz="1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600200" y="152400"/>
            <a:ext cx="7391400" cy="1081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600200" y="1600200"/>
            <a:ext cx="7391400" cy="464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600200" y="6324600"/>
            <a:ext cx="19050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defRPr sz="1400" b="0"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886200" y="6324600"/>
            <a:ext cx="28956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defRPr sz="1400" b="0"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86600" y="6324600"/>
            <a:ext cx="19050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 b="0"/>
            </a:lvl1pPr>
          </a:lstStyle>
          <a:p>
            <a:fld id="{C8D139AF-E62C-41A8-9400-426CFD15525D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309105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FFFFFF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FFFFFF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FFFFFF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FFFFFF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FFFFFF"/>
          </a:solidFill>
          <a:latin typeface="Arial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FFFFFF"/>
          </a:solidFill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FFFFFF"/>
          </a:solidFill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FFFFFF"/>
          </a:solidFill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FFFFFF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defRPr sz="2000" b="1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defRPr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defRPr sz="1400" b="1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defRPr sz="14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defRPr sz="14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defRPr sz="14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defRPr sz="14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defRPr sz="1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emf"/><Relationship Id="rId4" Type="http://schemas.openxmlformats.org/officeDocument/2006/relationships/image" Target="../media/image5.e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package" Target="../embeddings/Microsoft_Office_Excel_Worksheet1.xlsx"/><Relationship Id="rId4" Type="http://schemas.openxmlformats.org/officeDocument/2006/relationships/image" Target="../media/image3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image" Target="../media/image9.e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Relationship Id="rId4" Type="http://schemas.openxmlformats.org/officeDocument/2006/relationships/chart" Target="../charts/char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1907704" y="1772816"/>
            <a:ext cx="6705600" cy="17015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FFFF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FFFF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FFFF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FFFF"/>
                </a:solidFill>
                <a:latin typeface="Arial" charset="0"/>
              </a:defRPr>
            </a:lvl5pPr>
            <a:lvl6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FFFF"/>
                </a:solidFill>
                <a:latin typeface="Arial" charset="0"/>
              </a:defRPr>
            </a:lvl6pPr>
            <a:lvl7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FFFF"/>
                </a:solidFill>
                <a:latin typeface="Arial" charset="0"/>
              </a:defRPr>
            </a:lvl7pPr>
            <a:lvl8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FFFF"/>
                </a:solidFill>
                <a:latin typeface="Arial" charset="0"/>
              </a:defRPr>
            </a:lvl8pPr>
            <a:lvl9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FFFF"/>
                </a:solidFill>
                <a:latin typeface="Arial" charset="0"/>
              </a:defRPr>
            </a:lvl9pPr>
          </a:lstStyle>
          <a:p>
            <a:pPr algn="ctr"/>
            <a:endParaRPr lang="sl-SI" sz="1800" dirty="0" smtClean="0">
              <a:latin typeface="Corbel"/>
              <a:cs typeface="Corbel"/>
            </a:endParaRPr>
          </a:p>
          <a:p>
            <a:pPr algn="ctr"/>
            <a:r>
              <a:rPr lang="sl-SI" sz="3200" dirty="0" smtClean="0">
                <a:latin typeface="Avenir Next Regular"/>
                <a:cs typeface="Avenir Next Regular"/>
              </a:rPr>
              <a:t>DRŽAVNE POMOČI</a:t>
            </a:r>
          </a:p>
          <a:p>
            <a:pPr algn="ctr"/>
            <a:endParaRPr lang="sl-SI" sz="3200" dirty="0" smtClean="0">
              <a:latin typeface="Avenir Next Regular"/>
              <a:cs typeface="Avenir Next Regular"/>
            </a:endParaRPr>
          </a:p>
          <a:p>
            <a:pPr algn="ctr"/>
            <a:endParaRPr lang="sl-SI" sz="1800" dirty="0">
              <a:latin typeface="Avenir Next Regular"/>
              <a:cs typeface="Avenir Next Regular"/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1907704" y="3861048"/>
            <a:ext cx="7236296" cy="6480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l" rtl="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defRPr sz="1400" b="1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+mn-lt"/>
              </a:defRPr>
            </a:lvl9pPr>
          </a:lstStyle>
          <a:p>
            <a:pPr algn="ctr"/>
            <a:r>
              <a:rPr lang="sl-SI" sz="2800" b="0" dirty="0" smtClean="0">
                <a:solidFill>
                  <a:srgbClr val="FFFFFF"/>
                </a:solidFill>
                <a:latin typeface="Avenir Next Regular"/>
                <a:cs typeface="Avenir Next Regular"/>
              </a:rPr>
              <a:t>Matjaž </a:t>
            </a:r>
            <a:r>
              <a:rPr lang="sl-SI" sz="2800" b="0" dirty="0" smtClean="0">
                <a:solidFill>
                  <a:srgbClr val="FFFFFF"/>
                </a:solidFill>
                <a:latin typeface="Avenir Next Regular"/>
                <a:cs typeface="Avenir Next Regular"/>
              </a:rPr>
              <a:t>Koman</a:t>
            </a:r>
          </a:p>
          <a:p>
            <a:pPr algn="ctr"/>
            <a:r>
              <a:rPr lang="sl-SI" sz="2800" b="0" dirty="0" smtClean="0">
                <a:solidFill>
                  <a:srgbClr val="FFFFFF"/>
                </a:solidFill>
                <a:latin typeface="Avenir Next Regular"/>
                <a:cs typeface="Avenir Next Regular"/>
              </a:rPr>
              <a:t>Ekonomska fakulteta v Ljubljani</a:t>
            </a:r>
            <a:endParaRPr lang="sl-SI" sz="2800" b="0" dirty="0">
              <a:solidFill>
                <a:srgbClr val="FFFFFF"/>
              </a:solidFill>
              <a:latin typeface="Avenir Next Regular"/>
              <a:cs typeface="Avenir Next Regular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00500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 bwMode="auto">
          <a:xfrm>
            <a:off x="2159224" y="404664"/>
            <a:ext cx="6984776" cy="4687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FFFF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FFFF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FFFF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FFFF"/>
                </a:solidFill>
                <a:latin typeface="Arial" charset="0"/>
              </a:defRPr>
            </a:lvl5pPr>
            <a:lvl6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FFFF"/>
                </a:solidFill>
                <a:latin typeface="Arial" charset="0"/>
              </a:defRPr>
            </a:lvl6pPr>
            <a:lvl7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FFFF"/>
                </a:solidFill>
                <a:latin typeface="Arial" charset="0"/>
              </a:defRPr>
            </a:lvl7pPr>
            <a:lvl8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FFFF"/>
                </a:solidFill>
                <a:latin typeface="Arial" charset="0"/>
              </a:defRPr>
            </a:lvl8pPr>
            <a:lvl9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FFFF"/>
                </a:solidFill>
                <a:latin typeface="Arial" charset="0"/>
              </a:defRPr>
            </a:lvl9pPr>
          </a:lstStyle>
          <a:p>
            <a:r>
              <a:rPr lang="sl-SI" sz="2400" b="0" dirty="0" smtClean="0">
                <a:solidFill>
                  <a:srgbClr val="000000"/>
                </a:solidFill>
                <a:latin typeface="Avenir Next Regular"/>
                <a:cs typeface="Avenir Next Regular"/>
              </a:rPr>
              <a:t>Struktura državne pomoči v Sloveniji v obdobju 2010-2012</a:t>
            </a:r>
            <a:endParaRPr lang="sl-SI" sz="2400" b="0" dirty="0">
              <a:solidFill>
                <a:srgbClr val="000000"/>
              </a:solidFill>
              <a:latin typeface="Avenir Next Regular"/>
              <a:cs typeface="Avenir Next Regular"/>
            </a:endParaRPr>
          </a:p>
        </p:txBody>
      </p:sp>
      <p:pic>
        <p:nvPicPr>
          <p:cNvPr id="6" name="Picture 5" descr="https://www.udg.edu/Portals/105/EMTM_Ljubljana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26995" b="6610"/>
          <a:stretch/>
        </p:blipFill>
        <p:spPr bwMode="auto">
          <a:xfrm>
            <a:off x="0" y="6313"/>
            <a:ext cx="574567" cy="57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cxnSp>
        <p:nvCxnSpPr>
          <p:cNvPr id="7" name="Straight Connector 6"/>
          <p:cNvCxnSpPr/>
          <p:nvPr/>
        </p:nvCxnSpPr>
        <p:spPr bwMode="auto">
          <a:xfrm>
            <a:off x="611560" y="764704"/>
            <a:ext cx="8532440" cy="0"/>
          </a:xfrm>
          <a:prstGeom prst="line">
            <a:avLst/>
          </a:prstGeom>
          <a:noFill/>
          <a:ln w="9525" cap="flat" cmpd="sng" algn="ctr">
            <a:solidFill>
              <a:schemeClr val="accent6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" name="Straight Connector 7"/>
          <p:cNvCxnSpPr/>
          <p:nvPr/>
        </p:nvCxnSpPr>
        <p:spPr bwMode="auto">
          <a:xfrm>
            <a:off x="611560" y="6021288"/>
            <a:ext cx="8532440" cy="0"/>
          </a:xfrm>
          <a:prstGeom prst="line">
            <a:avLst/>
          </a:prstGeom>
          <a:noFill/>
          <a:ln w="9525" cap="flat" cmpd="sng" algn="ctr">
            <a:solidFill>
              <a:schemeClr val="accent6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151824917"/>
              </p:ext>
            </p:extLst>
          </p:nvPr>
        </p:nvGraphicFramePr>
        <p:xfrm>
          <a:off x="683568" y="908720"/>
          <a:ext cx="8136905" cy="486668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448272"/>
                <a:gridCol w="792088"/>
                <a:gridCol w="576064"/>
                <a:gridCol w="648072"/>
                <a:gridCol w="648072"/>
                <a:gridCol w="576064"/>
                <a:gridCol w="576064"/>
                <a:gridCol w="648072"/>
                <a:gridCol w="576064"/>
                <a:gridCol w="648073"/>
              </a:tblGrid>
              <a:tr h="315909">
                <a:tc rowSpan="3"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 err="1" smtClean="0">
                          <a:solidFill>
                            <a:schemeClr val="bg1"/>
                          </a:solidFill>
                          <a:effectLst/>
                          <a:latin typeface="Avenir Next Regular"/>
                          <a:cs typeface="Avenir Next Regular"/>
                        </a:rPr>
                        <a:t>Kategorija</a:t>
                      </a:r>
                      <a:endParaRPr lang="en-US" sz="1200" b="1" i="0" u="none" strike="noStrike" dirty="0">
                        <a:solidFill>
                          <a:schemeClr val="bg1"/>
                        </a:solidFill>
                        <a:effectLst/>
                        <a:latin typeface="Avenir Next Regular"/>
                        <a:cs typeface="Avenir Next Regular"/>
                      </a:endParaRPr>
                    </a:p>
                  </a:txBody>
                  <a:tcPr marL="9008" marR="9008" marT="9008" marB="0" anchor="ctr">
                    <a:solidFill>
                      <a:srgbClr val="B90000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venir Next Regular"/>
                          <a:cs typeface="Avenir Next Regular"/>
                        </a:rPr>
                        <a:t>2010</a:t>
                      </a:r>
                      <a:endParaRPr lang="en-US" sz="1200" b="1" i="0" u="none" strike="noStrike" dirty="0">
                        <a:solidFill>
                          <a:schemeClr val="bg1"/>
                        </a:solidFill>
                        <a:effectLst/>
                        <a:latin typeface="Avenir Next Regular"/>
                        <a:cs typeface="Avenir Next Regular"/>
                      </a:endParaRPr>
                    </a:p>
                  </a:txBody>
                  <a:tcPr marL="9008" marR="9008" marT="9008" marB="0" anchor="ctr">
                    <a:solidFill>
                      <a:srgbClr val="B900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200" b="1" i="0" u="none" strike="noStrike" dirty="0">
                        <a:solidFill>
                          <a:schemeClr val="bg1"/>
                        </a:solidFill>
                        <a:effectLst/>
                        <a:latin typeface="Avenir Next Regular"/>
                        <a:cs typeface="Avenir Next Regular"/>
                      </a:endParaRPr>
                    </a:p>
                  </a:txBody>
                  <a:tcPr marL="9008" marR="9008" marT="9008" marB="0" anchor="ctr">
                    <a:solidFill>
                      <a:srgbClr val="B90000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venir Next Regular"/>
                          <a:cs typeface="Avenir Next Regular"/>
                        </a:rPr>
                        <a:t>2011</a:t>
                      </a:r>
                      <a:endParaRPr lang="en-US" sz="1200" b="1" i="0" u="none" strike="noStrike" dirty="0">
                        <a:solidFill>
                          <a:schemeClr val="bg1"/>
                        </a:solidFill>
                        <a:effectLst/>
                        <a:latin typeface="Avenir Next Regular"/>
                        <a:cs typeface="Avenir Next Regular"/>
                      </a:endParaRPr>
                    </a:p>
                  </a:txBody>
                  <a:tcPr marL="9008" marR="9008" marT="9008" marB="0" anchor="ctr">
                    <a:solidFill>
                      <a:srgbClr val="B900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200" b="1" i="0" u="none" strike="noStrike" dirty="0">
                        <a:solidFill>
                          <a:schemeClr val="bg1"/>
                        </a:solidFill>
                        <a:effectLst/>
                        <a:latin typeface="Avenir Next Regular"/>
                        <a:cs typeface="Avenir Next Regular"/>
                      </a:endParaRPr>
                    </a:p>
                  </a:txBody>
                  <a:tcPr marL="9008" marR="9008" marT="9008" marB="0" anchor="ctr">
                    <a:solidFill>
                      <a:srgbClr val="B900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200" b="1" i="0" u="none" strike="noStrike" dirty="0">
                        <a:solidFill>
                          <a:schemeClr val="bg1"/>
                        </a:solidFill>
                        <a:effectLst/>
                        <a:latin typeface="Avenir Next Regular"/>
                        <a:cs typeface="Avenir Next Regular"/>
                      </a:endParaRPr>
                    </a:p>
                  </a:txBody>
                  <a:tcPr marL="9008" marR="9008" marT="9008" marB="0" anchor="ctr">
                    <a:solidFill>
                      <a:srgbClr val="B90000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Avenir Next Regular"/>
                          <a:cs typeface="Avenir Next Regular"/>
                        </a:rPr>
                        <a:t>2012</a:t>
                      </a:r>
                      <a:endParaRPr lang="en-US" sz="1200" b="1" i="0" u="none" strike="noStrike" dirty="0">
                        <a:solidFill>
                          <a:schemeClr val="bg1"/>
                        </a:solidFill>
                        <a:effectLst/>
                        <a:latin typeface="Avenir Next Regular"/>
                        <a:cs typeface="Avenir Next Regular"/>
                      </a:endParaRPr>
                    </a:p>
                  </a:txBody>
                  <a:tcPr marL="9008" marR="9008" marT="9008" marB="0" anchor="ctr">
                    <a:solidFill>
                      <a:srgbClr val="B900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200" b="1" i="0" u="none" strike="noStrike" dirty="0">
                        <a:solidFill>
                          <a:schemeClr val="bg1"/>
                        </a:solidFill>
                        <a:effectLst/>
                        <a:latin typeface="Avenir Next Regular"/>
                        <a:cs typeface="Avenir Next Regular"/>
                      </a:endParaRPr>
                    </a:p>
                  </a:txBody>
                  <a:tcPr marL="9008" marR="9008" marT="9008" marB="0" anchor="ctr">
                    <a:solidFill>
                      <a:srgbClr val="B900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200" b="1" i="0" u="none" strike="noStrike" dirty="0">
                        <a:solidFill>
                          <a:schemeClr val="bg1"/>
                        </a:solidFill>
                        <a:effectLst/>
                        <a:latin typeface="Avenir Next Regular"/>
                        <a:cs typeface="Avenir Next Regular"/>
                      </a:endParaRPr>
                    </a:p>
                  </a:txBody>
                  <a:tcPr marL="9008" marR="9008" marT="9008" marB="0" anchor="ctr">
                    <a:solidFill>
                      <a:srgbClr val="B90000"/>
                    </a:solidFill>
                  </a:tcPr>
                </a:tc>
              </a:tr>
              <a:tr h="297325">
                <a:tc vMerge="1">
                  <a:txBody>
                    <a:bodyPr/>
                    <a:lstStyle/>
                    <a:p>
                      <a:pPr algn="l" fontAlgn="b"/>
                      <a:endParaRPr lang="en-US" sz="1200" b="1" i="0" u="none" strike="noStrike" dirty="0" smtClean="0">
                        <a:solidFill>
                          <a:srgbClr val="FFFFFF"/>
                        </a:solidFill>
                        <a:effectLst/>
                        <a:latin typeface="Avenir Next Regular"/>
                        <a:cs typeface="Avenir Next Regular"/>
                      </a:endParaRPr>
                    </a:p>
                  </a:txBody>
                  <a:tcPr marL="9008" marR="9008" marT="9008" marB="0" anchor="ctr">
                    <a:solidFill>
                      <a:schemeClr val="accent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Avenir Next Regular"/>
                          <a:cs typeface="Avenir Next Regular"/>
                        </a:rPr>
                        <a:t>V </a:t>
                      </a:r>
                      <a:r>
                        <a:rPr lang="en-US" sz="10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Avenir Next Regular"/>
                          <a:cs typeface="Avenir Next Regular"/>
                        </a:rPr>
                        <a:t>mio</a:t>
                      </a:r>
                      <a:r>
                        <a:rPr lang="en-US" sz="10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Avenir Next Regular"/>
                          <a:cs typeface="Avenir Next Regular"/>
                        </a:rPr>
                        <a:t> EUR</a:t>
                      </a:r>
                      <a:endParaRPr lang="en-US" sz="1000" b="1" i="0" u="none" strike="noStrike" dirty="0">
                        <a:solidFill>
                          <a:srgbClr val="FFFFFF"/>
                        </a:solidFill>
                        <a:effectLst/>
                        <a:latin typeface="Avenir Next Regular"/>
                        <a:cs typeface="Avenir Next Regular"/>
                      </a:endParaRPr>
                    </a:p>
                  </a:txBody>
                  <a:tcPr marL="9008" marR="9008" marT="9008" marB="0" anchor="ctr"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Avenir Next Regular"/>
                          <a:cs typeface="Avenir Next Regular"/>
                        </a:rPr>
                        <a:t>Delež</a:t>
                      </a:r>
                      <a:r>
                        <a:rPr lang="en-US" sz="1000" b="1" i="0" u="none" strike="noStrike" baseline="0" dirty="0" smtClean="0">
                          <a:solidFill>
                            <a:srgbClr val="FFFFFF"/>
                          </a:solidFill>
                          <a:effectLst/>
                          <a:latin typeface="Avenir Next Regular"/>
                          <a:cs typeface="Avenir Next Regular"/>
                        </a:rPr>
                        <a:t> v </a:t>
                      </a:r>
                      <a:r>
                        <a:rPr lang="en-US" sz="1000" b="1" i="0" u="none" strike="noStrike" baseline="0" dirty="0" err="1" smtClean="0">
                          <a:solidFill>
                            <a:srgbClr val="FFFFFF"/>
                          </a:solidFill>
                          <a:effectLst/>
                          <a:latin typeface="Avenir Next Regular"/>
                          <a:cs typeface="Avenir Next Regular"/>
                        </a:rPr>
                        <a:t>horiz</a:t>
                      </a:r>
                      <a:r>
                        <a:rPr lang="en-US" sz="1000" b="1" i="0" u="none" strike="noStrike" baseline="0" dirty="0" smtClean="0">
                          <a:solidFill>
                            <a:srgbClr val="FFFFFF"/>
                          </a:solidFill>
                          <a:effectLst/>
                          <a:latin typeface="Avenir Next Regular"/>
                          <a:cs typeface="Avenir Next Regular"/>
                        </a:rPr>
                        <a:t>.</a:t>
                      </a:r>
                      <a:endParaRPr lang="en-US" sz="1000" b="1" i="0" u="none" strike="noStrike" dirty="0">
                        <a:solidFill>
                          <a:srgbClr val="FFFFFF"/>
                        </a:solidFill>
                        <a:effectLst/>
                        <a:latin typeface="Avenir Next Regular"/>
                        <a:cs typeface="Avenir Next Regular"/>
                      </a:endParaRPr>
                    </a:p>
                  </a:txBody>
                  <a:tcPr marL="9008" marR="9008" marT="9008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venir Next Regular"/>
                        <a:cs typeface="Avenir Next Regular"/>
                      </a:endParaRPr>
                    </a:p>
                  </a:txBody>
                  <a:tcPr marL="9008" marR="9008" marT="9008" marB="0" anchor="ctr">
                    <a:solidFill>
                      <a:schemeClr val="accent3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Avenir Next Regular"/>
                          <a:cs typeface="Avenir Next Regular"/>
                        </a:rPr>
                        <a:t>V </a:t>
                      </a:r>
                      <a:r>
                        <a:rPr lang="en-US" sz="10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Avenir Next Regular"/>
                          <a:cs typeface="Avenir Next Regular"/>
                        </a:rPr>
                        <a:t>mio</a:t>
                      </a:r>
                      <a:r>
                        <a:rPr lang="en-US" sz="10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Avenir Next Regular"/>
                          <a:cs typeface="Avenir Next Regular"/>
                        </a:rPr>
                        <a:t> EUR</a:t>
                      </a:r>
                      <a:endParaRPr lang="en-US" sz="1000" b="1" i="0" u="none" strike="noStrike" dirty="0">
                        <a:solidFill>
                          <a:srgbClr val="FFFFFF"/>
                        </a:solidFill>
                        <a:effectLst/>
                        <a:latin typeface="Avenir Next Regular"/>
                        <a:cs typeface="Avenir Next Regular"/>
                      </a:endParaRPr>
                    </a:p>
                  </a:txBody>
                  <a:tcPr marL="9008" marR="9008" marT="9008" marB="0" anchor="ctr"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Avenir Next Regular"/>
                          <a:cs typeface="Avenir Next Regular"/>
                        </a:rPr>
                        <a:t>Delež</a:t>
                      </a:r>
                      <a:r>
                        <a:rPr lang="en-US" sz="1000" b="1" i="0" u="none" strike="noStrike" baseline="0" dirty="0" smtClean="0">
                          <a:solidFill>
                            <a:srgbClr val="FFFFFF"/>
                          </a:solidFill>
                          <a:effectLst/>
                          <a:latin typeface="Avenir Next Regular"/>
                          <a:cs typeface="Avenir Next Regular"/>
                        </a:rPr>
                        <a:t> v </a:t>
                      </a:r>
                      <a:r>
                        <a:rPr lang="en-US" sz="1000" b="1" i="0" u="none" strike="noStrike" baseline="0" dirty="0" err="1" smtClean="0">
                          <a:solidFill>
                            <a:srgbClr val="FFFFFF"/>
                          </a:solidFill>
                          <a:effectLst/>
                          <a:latin typeface="Avenir Next Regular"/>
                          <a:cs typeface="Avenir Next Regular"/>
                        </a:rPr>
                        <a:t>horiz</a:t>
                      </a:r>
                      <a:r>
                        <a:rPr lang="en-US" sz="1000" b="1" i="0" u="none" strike="noStrike" baseline="0" dirty="0" smtClean="0">
                          <a:solidFill>
                            <a:srgbClr val="FFFFFF"/>
                          </a:solidFill>
                          <a:effectLst/>
                          <a:latin typeface="Avenir Next Regular"/>
                          <a:cs typeface="Avenir Next Regular"/>
                        </a:rPr>
                        <a:t>.</a:t>
                      </a:r>
                      <a:endParaRPr lang="en-US" sz="1000" b="1" i="0" u="none" strike="noStrike" dirty="0">
                        <a:solidFill>
                          <a:srgbClr val="FFFFFF"/>
                        </a:solidFill>
                        <a:effectLst/>
                        <a:latin typeface="Avenir Next Regular"/>
                        <a:cs typeface="Avenir Next Regular"/>
                      </a:endParaRPr>
                    </a:p>
                  </a:txBody>
                  <a:tcPr marL="9008" marR="9008" marT="9008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venir Next Regular"/>
                        <a:cs typeface="Avenir Next Regular"/>
                      </a:endParaRPr>
                    </a:p>
                  </a:txBody>
                  <a:tcPr marL="9008" marR="9008" marT="9008" marB="0" anchor="ctr">
                    <a:solidFill>
                      <a:schemeClr val="accent3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Avenir Next Regular"/>
                          <a:cs typeface="Avenir Next Regular"/>
                        </a:rPr>
                        <a:t>V </a:t>
                      </a:r>
                      <a:r>
                        <a:rPr lang="en-US" sz="10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Avenir Next Regular"/>
                          <a:cs typeface="Avenir Next Regular"/>
                        </a:rPr>
                        <a:t>mio</a:t>
                      </a:r>
                      <a:r>
                        <a:rPr lang="en-US" sz="10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Avenir Next Regular"/>
                          <a:cs typeface="Avenir Next Regular"/>
                        </a:rPr>
                        <a:t> EUR</a:t>
                      </a:r>
                      <a:endParaRPr lang="en-US" sz="1000" b="1" i="0" u="none" strike="noStrike" dirty="0">
                        <a:solidFill>
                          <a:srgbClr val="FFFFFF"/>
                        </a:solidFill>
                        <a:effectLst/>
                        <a:latin typeface="Avenir Next Regular"/>
                        <a:cs typeface="Avenir Next Regular"/>
                      </a:endParaRPr>
                    </a:p>
                  </a:txBody>
                  <a:tcPr marL="9008" marR="9008" marT="9008" marB="0" anchor="ctr"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Avenir Next Regular"/>
                          <a:cs typeface="Avenir Next Regular"/>
                        </a:rPr>
                        <a:t>Delež</a:t>
                      </a:r>
                      <a:r>
                        <a:rPr lang="en-US" sz="1000" b="1" i="0" u="none" strike="noStrike" baseline="0" dirty="0" smtClean="0">
                          <a:solidFill>
                            <a:srgbClr val="FFFFFF"/>
                          </a:solidFill>
                          <a:effectLst/>
                          <a:latin typeface="Avenir Next Regular"/>
                          <a:cs typeface="Avenir Next Regular"/>
                        </a:rPr>
                        <a:t> v </a:t>
                      </a:r>
                      <a:r>
                        <a:rPr lang="en-US" sz="1000" b="1" i="0" u="none" strike="noStrike" baseline="0" dirty="0" err="1" smtClean="0">
                          <a:solidFill>
                            <a:srgbClr val="FFFFFF"/>
                          </a:solidFill>
                          <a:effectLst/>
                          <a:latin typeface="Avenir Next Regular"/>
                          <a:cs typeface="Avenir Next Regular"/>
                        </a:rPr>
                        <a:t>horiz</a:t>
                      </a:r>
                      <a:r>
                        <a:rPr lang="en-US" sz="1000" b="1" i="0" u="none" strike="noStrike" baseline="0" dirty="0" smtClean="0">
                          <a:solidFill>
                            <a:srgbClr val="FFFFFF"/>
                          </a:solidFill>
                          <a:effectLst/>
                          <a:latin typeface="Avenir Next Regular"/>
                          <a:cs typeface="Avenir Next Regular"/>
                        </a:rPr>
                        <a:t>.</a:t>
                      </a:r>
                      <a:endParaRPr lang="en-US" sz="1000" b="1" i="0" u="none" strike="noStrike" dirty="0">
                        <a:solidFill>
                          <a:srgbClr val="FFFFFF"/>
                        </a:solidFill>
                        <a:effectLst/>
                        <a:latin typeface="Avenir Next Regular"/>
                        <a:cs typeface="Avenir Next Regular"/>
                      </a:endParaRPr>
                    </a:p>
                  </a:txBody>
                  <a:tcPr marL="9008" marR="9008" marT="9008" marB="0" anchor="ctr"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venir Next Regular"/>
                        <a:cs typeface="Avenir Next Regular"/>
                      </a:endParaRPr>
                    </a:p>
                  </a:txBody>
                  <a:tcPr marL="9008" marR="9008" marT="9008" marB="0" anchor="ctr">
                    <a:solidFill>
                      <a:schemeClr val="accent3">
                        <a:lumMod val="95000"/>
                      </a:schemeClr>
                    </a:solidFill>
                  </a:tcPr>
                </a:tc>
              </a:tr>
              <a:tr h="394878">
                <a:tc vMerge="1">
                  <a:txBody>
                    <a:bodyPr/>
                    <a:lstStyle/>
                    <a:p>
                      <a:pPr algn="l" fontAlgn="b"/>
                      <a:endParaRPr lang="en-US" sz="1200" b="1" i="0" u="none" strike="noStrike" dirty="0" smtClean="0">
                        <a:solidFill>
                          <a:srgbClr val="FFFFFF"/>
                        </a:solidFill>
                        <a:effectLst/>
                        <a:latin typeface="Avenir Next Regular"/>
                        <a:cs typeface="Avenir Next Regular"/>
                      </a:endParaRPr>
                    </a:p>
                  </a:txBody>
                  <a:tcPr marL="9008" marR="9008" marT="9008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venir Next Regular"/>
                        <a:cs typeface="Avenir Next Regular"/>
                      </a:endParaRPr>
                    </a:p>
                  </a:txBody>
                  <a:tcPr marL="9008" marR="9008" marT="9008" marB="0" anchor="ctr"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Avenir Next Regular"/>
                          <a:cs typeface="Avenir Next Regular"/>
                        </a:rPr>
                        <a:t>Vsi</a:t>
                      </a:r>
                      <a:r>
                        <a:rPr lang="en-US" sz="10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Avenir Next Regular"/>
                          <a:cs typeface="Avenir Next Regular"/>
                        </a:rPr>
                        <a:t> </a:t>
                      </a:r>
                      <a:r>
                        <a:rPr lang="en-US" sz="10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Avenir Next Regular"/>
                          <a:cs typeface="Avenir Next Regular"/>
                        </a:rPr>
                        <a:t>ukrepi</a:t>
                      </a:r>
                      <a:endParaRPr lang="en-US" sz="1000" b="1" i="0" u="none" strike="noStrike" dirty="0">
                        <a:solidFill>
                          <a:srgbClr val="FFFFFF"/>
                        </a:solidFill>
                        <a:effectLst/>
                        <a:latin typeface="Avenir Next Regular"/>
                        <a:cs typeface="Avenir Next Regular"/>
                      </a:endParaRPr>
                    </a:p>
                  </a:txBody>
                  <a:tcPr marL="9008" marR="9008" marT="9008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Avenir Next Regular"/>
                          <a:cs typeface="Avenir Next Regular"/>
                        </a:rPr>
                        <a:t>Brez</a:t>
                      </a:r>
                      <a:r>
                        <a:rPr lang="en-US" sz="10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Avenir Next Regular"/>
                          <a:cs typeface="Avenir Next Regular"/>
                        </a:rPr>
                        <a:t> fin. </a:t>
                      </a:r>
                      <a:r>
                        <a:rPr lang="en-US" sz="10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Avenir Next Regular"/>
                          <a:cs typeface="Avenir Next Regular"/>
                        </a:rPr>
                        <a:t>krize</a:t>
                      </a:r>
                      <a:endParaRPr lang="en-US" sz="1000" b="1" i="0" u="none" strike="noStrike" dirty="0">
                        <a:solidFill>
                          <a:srgbClr val="FFFFFF"/>
                        </a:solidFill>
                        <a:effectLst/>
                        <a:latin typeface="Avenir Next Regular"/>
                        <a:cs typeface="Avenir Next Regular"/>
                      </a:endParaRPr>
                    </a:p>
                  </a:txBody>
                  <a:tcPr marL="9008" marR="9008" marT="9008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venir Next Regular"/>
                        <a:cs typeface="Avenir Next Regular"/>
                      </a:endParaRPr>
                    </a:p>
                  </a:txBody>
                  <a:tcPr marL="9008" marR="9008" marT="9008" marB="0" anchor="ctr"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Avenir Next Regular"/>
                          <a:cs typeface="Avenir Next Regular"/>
                        </a:rPr>
                        <a:t>Vsi</a:t>
                      </a:r>
                      <a:r>
                        <a:rPr lang="en-US" sz="10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Avenir Next Regular"/>
                          <a:cs typeface="Avenir Next Regular"/>
                        </a:rPr>
                        <a:t> </a:t>
                      </a:r>
                      <a:r>
                        <a:rPr lang="en-US" sz="10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Avenir Next Regular"/>
                          <a:cs typeface="Avenir Next Regular"/>
                        </a:rPr>
                        <a:t>ukrepi</a:t>
                      </a:r>
                      <a:endParaRPr lang="en-US" sz="1000" b="1" i="0" u="none" strike="noStrike" dirty="0">
                        <a:solidFill>
                          <a:srgbClr val="FFFFFF"/>
                        </a:solidFill>
                        <a:effectLst/>
                        <a:latin typeface="Avenir Next Regular"/>
                        <a:cs typeface="Avenir Next Regular"/>
                      </a:endParaRPr>
                    </a:p>
                  </a:txBody>
                  <a:tcPr marL="9008" marR="9008" marT="9008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Avenir Next Regular"/>
                          <a:cs typeface="Avenir Next Regular"/>
                        </a:rPr>
                        <a:t>Brez</a:t>
                      </a:r>
                      <a:r>
                        <a:rPr lang="en-US" sz="10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Avenir Next Regular"/>
                          <a:cs typeface="Avenir Next Regular"/>
                        </a:rPr>
                        <a:t> fin. </a:t>
                      </a:r>
                      <a:r>
                        <a:rPr lang="en-US" sz="10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Avenir Next Regular"/>
                          <a:cs typeface="Avenir Next Regular"/>
                        </a:rPr>
                        <a:t>krize</a:t>
                      </a:r>
                      <a:endParaRPr lang="en-US" sz="1000" b="1" i="0" u="none" strike="noStrike" dirty="0">
                        <a:solidFill>
                          <a:srgbClr val="FFFFFF"/>
                        </a:solidFill>
                        <a:effectLst/>
                        <a:latin typeface="Avenir Next Regular"/>
                        <a:cs typeface="Avenir Next Regular"/>
                      </a:endParaRPr>
                    </a:p>
                  </a:txBody>
                  <a:tcPr marL="9008" marR="9008" marT="9008" marB="0" anchor="ctr">
                    <a:solidFill>
                      <a:schemeClr val="accent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b"/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venir Next Regular"/>
                        <a:cs typeface="Avenir Next Regular"/>
                      </a:endParaRPr>
                    </a:p>
                  </a:txBody>
                  <a:tcPr marL="9008" marR="9008" marT="9008" marB="0" anchor="ctr"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Avenir Next Regular"/>
                          <a:cs typeface="Avenir Next Regular"/>
                        </a:rPr>
                        <a:t>Vsi</a:t>
                      </a:r>
                      <a:r>
                        <a:rPr lang="en-US" sz="10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Avenir Next Regular"/>
                          <a:cs typeface="Avenir Next Regular"/>
                        </a:rPr>
                        <a:t> </a:t>
                      </a:r>
                      <a:r>
                        <a:rPr lang="en-US" sz="10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Avenir Next Regular"/>
                          <a:cs typeface="Avenir Next Regular"/>
                        </a:rPr>
                        <a:t>ukrepi</a:t>
                      </a:r>
                      <a:endParaRPr lang="en-US" sz="1000" b="1" i="0" u="none" strike="noStrike" dirty="0">
                        <a:solidFill>
                          <a:srgbClr val="FFFFFF"/>
                        </a:solidFill>
                        <a:effectLst/>
                        <a:latin typeface="Avenir Next Regular"/>
                        <a:cs typeface="Avenir Next Regular"/>
                      </a:endParaRPr>
                    </a:p>
                  </a:txBody>
                  <a:tcPr marL="9008" marR="9008" marT="9008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Avenir Next Regular"/>
                          <a:cs typeface="Avenir Next Regular"/>
                        </a:rPr>
                        <a:t>Brez</a:t>
                      </a:r>
                      <a:r>
                        <a:rPr lang="en-US" sz="10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Avenir Next Regular"/>
                          <a:cs typeface="Avenir Next Regular"/>
                        </a:rPr>
                        <a:t> fin. </a:t>
                      </a:r>
                      <a:r>
                        <a:rPr lang="en-US" sz="10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Avenir Next Regular"/>
                          <a:cs typeface="Avenir Next Regular"/>
                        </a:rPr>
                        <a:t>krize</a:t>
                      </a:r>
                      <a:endParaRPr lang="en-US" sz="1000" b="1" i="0" u="none" strike="noStrike" dirty="0">
                        <a:solidFill>
                          <a:srgbClr val="FFFFFF"/>
                        </a:solidFill>
                        <a:effectLst/>
                        <a:latin typeface="Avenir Next Regular"/>
                        <a:cs typeface="Avenir Next Regular"/>
                      </a:endParaRPr>
                    </a:p>
                  </a:txBody>
                  <a:tcPr marL="9008" marR="9008" marT="9008" marB="0" anchor="ctr">
                    <a:solidFill>
                      <a:schemeClr val="accent1"/>
                    </a:solidFill>
                  </a:tcPr>
                </a:tc>
              </a:tr>
              <a:tr h="29732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Avenir Next Regular"/>
                          <a:cs typeface="Avenir Next Regular"/>
                        </a:rPr>
                        <a:t>R&amp;D</a:t>
                      </a:r>
                    </a:p>
                  </a:txBody>
                  <a:tcPr marL="9008" marR="9008" marT="9008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latin typeface="Avenir Next Regular"/>
                          <a:cs typeface="Avenir Next Regular"/>
                        </a:rPr>
                        <a:t>97,19</a:t>
                      </a:r>
                      <a:endParaRPr lang="en-US" sz="1000" dirty="0">
                        <a:latin typeface="Avenir Next Regular"/>
                        <a:cs typeface="Avenir Next Regular"/>
                      </a:endParaRPr>
                    </a:p>
                  </a:txBody>
                  <a:tcPr marL="9008" marR="9008" marT="9008" marB="0" anchor="ctr"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latin typeface="Avenir Next Regular"/>
                          <a:cs typeface="Avenir Next Regular"/>
                        </a:rPr>
                        <a:t>32,48%</a:t>
                      </a:r>
                      <a:endParaRPr lang="en-US" sz="1000" dirty="0">
                        <a:latin typeface="Avenir Next Regular"/>
                        <a:cs typeface="Avenir Next Regular"/>
                      </a:endParaRPr>
                    </a:p>
                  </a:txBody>
                  <a:tcPr marL="9008" marR="9008" marT="9008" marB="0" anchor="ctr"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latin typeface="Avenir Next Regular"/>
                          <a:cs typeface="Avenir Next Regular"/>
                        </a:rPr>
                        <a:t>36,63%</a:t>
                      </a:r>
                      <a:endParaRPr lang="en-US" sz="1000" dirty="0">
                        <a:latin typeface="Avenir Next Regular"/>
                        <a:cs typeface="Avenir Next Regular"/>
                      </a:endParaRPr>
                    </a:p>
                  </a:txBody>
                  <a:tcPr marL="9008" marR="9008" marT="9008" marB="0" anchor="ctr"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latin typeface="Avenir Next Regular"/>
                          <a:cs typeface="Avenir Next Regular"/>
                        </a:rPr>
                        <a:t>73,44</a:t>
                      </a:r>
                      <a:endParaRPr lang="en-US" sz="1000" dirty="0">
                        <a:latin typeface="Avenir Next Regular"/>
                        <a:cs typeface="Avenir Next Regular"/>
                      </a:endParaRPr>
                    </a:p>
                  </a:txBody>
                  <a:tcPr marL="9008" marR="9008" marT="9008" marB="0" anchor="ctr"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latin typeface="Avenir Next Regular"/>
                          <a:cs typeface="Avenir Next Regular"/>
                        </a:rPr>
                        <a:t>13,16%</a:t>
                      </a:r>
                      <a:endParaRPr lang="en-US" sz="1000" dirty="0">
                        <a:latin typeface="Avenir Next Regular"/>
                        <a:cs typeface="Avenir Next Regular"/>
                      </a:endParaRPr>
                    </a:p>
                  </a:txBody>
                  <a:tcPr marL="9008" marR="9008" marT="9008" marB="0" anchor="ctr"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latin typeface="Avenir Next Regular"/>
                          <a:cs typeface="Avenir Next Regular"/>
                        </a:rPr>
                        <a:t>23,34%</a:t>
                      </a:r>
                      <a:endParaRPr lang="en-US" sz="1000" dirty="0">
                        <a:latin typeface="Avenir Next Regular"/>
                        <a:cs typeface="Avenir Next Regular"/>
                      </a:endParaRPr>
                    </a:p>
                  </a:txBody>
                  <a:tcPr marL="9008" marR="9008" marT="9008" marB="0" anchor="ctr"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latin typeface="Avenir Next Regular"/>
                          <a:cs typeface="Avenir Next Regular"/>
                        </a:rPr>
                        <a:t>80,10</a:t>
                      </a:r>
                      <a:endParaRPr lang="en-US" sz="1000" dirty="0">
                        <a:latin typeface="Avenir Next Regular"/>
                        <a:cs typeface="Avenir Next Regular"/>
                      </a:endParaRPr>
                    </a:p>
                  </a:txBody>
                  <a:tcPr marL="9008" marR="9008" marT="9008" marB="0" anchor="ctr"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latin typeface="Avenir Next Regular"/>
                          <a:cs typeface="Avenir Next Regular"/>
                        </a:rPr>
                        <a:t>9,21%</a:t>
                      </a:r>
                      <a:endParaRPr lang="en-US" sz="1000" dirty="0">
                        <a:latin typeface="Avenir Next Regular"/>
                        <a:cs typeface="Avenir Next Regular"/>
                      </a:endParaRPr>
                    </a:p>
                  </a:txBody>
                  <a:tcPr marL="9008" marR="9008" marT="9008" marB="0" anchor="ctr"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latin typeface="Avenir Next Regular"/>
                          <a:cs typeface="Avenir Next Regular"/>
                        </a:rPr>
                        <a:t>20,72%</a:t>
                      </a:r>
                      <a:endParaRPr lang="en-US" sz="1000" dirty="0">
                        <a:latin typeface="Avenir Next Regular"/>
                        <a:cs typeface="Avenir Next Regular"/>
                      </a:endParaRPr>
                    </a:p>
                  </a:txBody>
                  <a:tcPr marL="9008" marR="9008" marT="9008" marB="0" anchor="ctr">
                    <a:solidFill>
                      <a:schemeClr val="accent3">
                        <a:lumMod val="95000"/>
                      </a:schemeClr>
                    </a:solidFill>
                  </a:tcPr>
                </a:tc>
              </a:tr>
              <a:tr h="29732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Avenir Next Regular"/>
                          <a:cs typeface="Avenir Next Regular"/>
                        </a:rPr>
                        <a:t>Varstvo</a:t>
                      </a:r>
                      <a:r>
                        <a:rPr lang="en-US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Avenir Next Regular"/>
                          <a:cs typeface="Avenir Next Regular"/>
                        </a:rPr>
                        <a:t> </a:t>
                      </a:r>
                      <a:r>
                        <a:rPr lang="en-US" sz="12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Avenir Next Regular"/>
                          <a:cs typeface="Avenir Next Regular"/>
                        </a:rPr>
                        <a:t>okolja</a:t>
                      </a:r>
                      <a:endParaRPr lang="en-US" sz="1200" b="1" i="0" u="none" strike="noStrike" dirty="0">
                        <a:solidFill>
                          <a:srgbClr val="FFFFFF"/>
                        </a:solidFill>
                        <a:effectLst/>
                        <a:latin typeface="Avenir Next Regular"/>
                        <a:cs typeface="Avenir Next Regular"/>
                      </a:endParaRPr>
                    </a:p>
                  </a:txBody>
                  <a:tcPr marL="9008" marR="9008" marT="9008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latin typeface="Avenir Next Regular"/>
                          <a:cs typeface="Avenir Next Regular"/>
                        </a:rPr>
                        <a:t>47,35</a:t>
                      </a:r>
                      <a:endParaRPr lang="en-US" sz="1000" dirty="0">
                        <a:latin typeface="Avenir Next Regular"/>
                        <a:cs typeface="Avenir Next Regular"/>
                      </a:endParaRPr>
                    </a:p>
                  </a:txBody>
                  <a:tcPr marL="9008" marR="9008" marT="9008" marB="0" anchor="ctr"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latin typeface="Avenir Next Regular"/>
                          <a:cs typeface="Avenir Next Regular"/>
                        </a:rPr>
                        <a:t>15,83%</a:t>
                      </a:r>
                      <a:endParaRPr lang="en-US" sz="1000" dirty="0">
                        <a:latin typeface="Avenir Next Regular"/>
                        <a:cs typeface="Avenir Next Regular"/>
                      </a:endParaRPr>
                    </a:p>
                  </a:txBody>
                  <a:tcPr marL="9008" marR="9008" marT="9008" marB="0" anchor="ctr"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latin typeface="Avenir Next Regular"/>
                          <a:cs typeface="Avenir Next Regular"/>
                        </a:rPr>
                        <a:t>17,84%</a:t>
                      </a:r>
                      <a:endParaRPr lang="en-US" sz="1000" dirty="0">
                        <a:latin typeface="Avenir Next Regular"/>
                        <a:cs typeface="Avenir Next Regular"/>
                      </a:endParaRPr>
                    </a:p>
                  </a:txBody>
                  <a:tcPr marL="9008" marR="9008" marT="9008" marB="0" anchor="ctr"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latin typeface="Avenir Next Regular"/>
                          <a:cs typeface="Avenir Next Regular"/>
                        </a:rPr>
                        <a:t>69,02</a:t>
                      </a:r>
                      <a:endParaRPr lang="en-US" sz="1000" dirty="0">
                        <a:latin typeface="Avenir Next Regular"/>
                        <a:cs typeface="Avenir Next Regular"/>
                      </a:endParaRPr>
                    </a:p>
                  </a:txBody>
                  <a:tcPr marL="9008" marR="9008" marT="9008" marB="0" anchor="ctr"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latin typeface="Avenir Next Regular"/>
                          <a:cs typeface="Avenir Next Regular"/>
                        </a:rPr>
                        <a:t>12,37%</a:t>
                      </a:r>
                      <a:endParaRPr lang="en-US" sz="1000" dirty="0">
                        <a:latin typeface="Avenir Next Regular"/>
                        <a:cs typeface="Avenir Next Regular"/>
                      </a:endParaRPr>
                    </a:p>
                  </a:txBody>
                  <a:tcPr marL="9008" marR="9008" marT="9008" marB="0" anchor="ctr"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latin typeface="Avenir Next Regular"/>
                          <a:cs typeface="Avenir Next Regular"/>
                        </a:rPr>
                        <a:t>21,93%</a:t>
                      </a:r>
                      <a:endParaRPr lang="en-US" sz="1000" dirty="0">
                        <a:latin typeface="Avenir Next Regular"/>
                        <a:cs typeface="Avenir Next Regular"/>
                      </a:endParaRPr>
                    </a:p>
                  </a:txBody>
                  <a:tcPr marL="9008" marR="9008" marT="9008" marB="0" anchor="ctr"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latin typeface="Avenir Next Regular"/>
                          <a:cs typeface="Avenir Next Regular"/>
                        </a:rPr>
                        <a:t>89,39</a:t>
                      </a:r>
                      <a:endParaRPr lang="en-US" sz="1000" dirty="0">
                        <a:latin typeface="Avenir Next Regular"/>
                        <a:cs typeface="Avenir Next Regular"/>
                      </a:endParaRPr>
                    </a:p>
                  </a:txBody>
                  <a:tcPr marL="9008" marR="9008" marT="9008" marB="0" anchor="ctr"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latin typeface="Avenir Next Regular"/>
                          <a:cs typeface="Avenir Next Regular"/>
                        </a:rPr>
                        <a:t>10,28%</a:t>
                      </a:r>
                      <a:endParaRPr lang="en-US" sz="1000" dirty="0">
                        <a:latin typeface="Avenir Next Regular"/>
                        <a:cs typeface="Avenir Next Regular"/>
                      </a:endParaRPr>
                    </a:p>
                  </a:txBody>
                  <a:tcPr marL="9008" marR="9008" marT="9008" marB="0" anchor="ctr"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latin typeface="Avenir Next Regular"/>
                          <a:cs typeface="Avenir Next Regular"/>
                        </a:rPr>
                        <a:t>23,13%</a:t>
                      </a:r>
                      <a:endParaRPr lang="en-US" sz="1000" dirty="0">
                        <a:latin typeface="Avenir Next Regular"/>
                        <a:cs typeface="Avenir Next Regular"/>
                      </a:endParaRPr>
                    </a:p>
                  </a:txBody>
                  <a:tcPr marL="9008" marR="9008" marT="9008" marB="0" anchor="ctr">
                    <a:solidFill>
                      <a:schemeClr val="accent3">
                        <a:lumMod val="95000"/>
                      </a:schemeClr>
                    </a:solidFill>
                  </a:tcPr>
                </a:tc>
              </a:tr>
              <a:tr h="29732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Avenir Next Regular"/>
                          <a:cs typeface="Avenir Next Regular"/>
                        </a:rPr>
                        <a:t>MSP</a:t>
                      </a:r>
                      <a:endParaRPr lang="en-US" sz="1200" b="1" i="0" u="none" strike="noStrike" dirty="0">
                        <a:solidFill>
                          <a:srgbClr val="FFFFFF"/>
                        </a:solidFill>
                        <a:effectLst/>
                        <a:latin typeface="Avenir Next Regular"/>
                        <a:cs typeface="Avenir Next Regular"/>
                      </a:endParaRPr>
                    </a:p>
                  </a:txBody>
                  <a:tcPr marL="9008" marR="9008" marT="9008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latin typeface="Avenir Next Regular"/>
                          <a:cs typeface="Avenir Next Regular"/>
                        </a:rPr>
                        <a:t>0,83</a:t>
                      </a:r>
                      <a:endParaRPr lang="en-US" sz="1000" dirty="0">
                        <a:latin typeface="Avenir Next Regular"/>
                        <a:cs typeface="Avenir Next Regular"/>
                      </a:endParaRPr>
                    </a:p>
                  </a:txBody>
                  <a:tcPr marL="9008" marR="9008" marT="9008" marB="0" anchor="ctr"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latin typeface="Avenir Next Regular"/>
                          <a:cs typeface="Avenir Next Regular"/>
                        </a:rPr>
                        <a:t>0,28%</a:t>
                      </a:r>
                      <a:endParaRPr lang="en-US" sz="1000" dirty="0">
                        <a:latin typeface="Avenir Next Regular"/>
                        <a:cs typeface="Avenir Next Regular"/>
                      </a:endParaRPr>
                    </a:p>
                  </a:txBody>
                  <a:tcPr marL="9008" marR="9008" marT="9008" marB="0" anchor="ctr"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latin typeface="Avenir Next Regular"/>
                          <a:cs typeface="Avenir Next Regular"/>
                        </a:rPr>
                        <a:t>0,31%</a:t>
                      </a:r>
                      <a:endParaRPr lang="en-US" sz="1000" dirty="0">
                        <a:latin typeface="Avenir Next Regular"/>
                        <a:cs typeface="Avenir Next Regular"/>
                      </a:endParaRPr>
                    </a:p>
                  </a:txBody>
                  <a:tcPr marL="9008" marR="9008" marT="9008" marB="0" anchor="ctr"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latin typeface="Avenir Next Regular"/>
                          <a:cs typeface="Avenir Next Regular"/>
                        </a:rPr>
                        <a:t>1,02</a:t>
                      </a:r>
                      <a:endParaRPr lang="en-US" sz="1000" dirty="0">
                        <a:latin typeface="Avenir Next Regular"/>
                        <a:cs typeface="Avenir Next Regular"/>
                      </a:endParaRPr>
                    </a:p>
                  </a:txBody>
                  <a:tcPr marL="9008" marR="9008" marT="9008" marB="0" anchor="ctr"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latin typeface="Avenir Next Regular"/>
                          <a:cs typeface="Avenir Next Regular"/>
                        </a:rPr>
                        <a:t>0,18%</a:t>
                      </a:r>
                      <a:endParaRPr lang="en-US" sz="1000" dirty="0">
                        <a:latin typeface="Avenir Next Regular"/>
                        <a:cs typeface="Avenir Next Regular"/>
                      </a:endParaRPr>
                    </a:p>
                  </a:txBody>
                  <a:tcPr marL="9008" marR="9008" marT="9008" marB="0" anchor="ctr"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latin typeface="Avenir Next Regular"/>
                          <a:cs typeface="Avenir Next Regular"/>
                        </a:rPr>
                        <a:t>0,32%</a:t>
                      </a:r>
                      <a:endParaRPr lang="en-US" sz="1000" dirty="0">
                        <a:latin typeface="Avenir Next Regular"/>
                        <a:cs typeface="Avenir Next Regular"/>
                      </a:endParaRPr>
                    </a:p>
                  </a:txBody>
                  <a:tcPr marL="9008" marR="9008" marT="9008" marB="0" anchor="ctr"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latin typeface="Avenir Next Regular"/>
                          <a:cs typeface="Avenir Next Regular"/>
                        </a:rPr>
                        <a:t>0,11</a:t>
                      </a:r>
                      <a:endParaRPr lang="en-US" sz="1000" dirty="0">
                        <a:latin typeface="Avenir Next Regular"/>
                        <a:cs typeface="Avenir Next Regular"/>
                      </a:endParaRPr>
                    </a:p>
                  </a:txBody>
                  <a:tcPr marL="9008" marR="9008" marT="9008" marB="0" anchor="ctr"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latin typeface="Avenir Next Regular"/>
                          <a:cs typeface="Avenir Next Regular"/>
                        </a:rPr>
                        <a:t>0,01%</a:t>
                      </a:r>
                      <a:endParaRPr lang="en-US" sz="1000" dirty="0">
                        <a:latin typeface="Avenir Next Regular"/>
                        <a:cs typeface="Avenir Next Regular"/>
                      </a:endParaRPr>
                    </a:p>
                  </a:txBody>
                  <a:tcPr marL="9008" marR="9008" marT="9008" marB="0" anchor="ctr"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latin typeface="Avenir Next Regular"/>
                          <a:cs typeface="Avenir Next Regular"/>
                        </a:rPr>
                        <a:t>0,03%</a:t>
                      </a:r>
                      <a:endParaRPr lang="en-US" sz="1000" dirty="0">
                        <a:latin typeface="Avenir Next Regular"/>
                        <a:cs typeface="Avenir Next Regular"/>
                      </a:endParaRPr>
                    </a:p>
                  </a:txBody>
                  <a:tcPr marL="9008" marR="9008" marT="9008" marB="0" anchor="ctr">
                    <a:solidFill>
                      <a:schemeClr val="accent3">
                        <a:lumMod val="95000"/>
                      </a:schemeClr>
                    </a:solidFill>
                  </a:tcPr>
                </a:tc>
              </a:tr>
              <a:tr h="340963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Avenir Next Regular"/>
                          <a:cs typeface="Avenir Next Regular"/>
                        </a:rPr>
                        <a:t>Zaposlovanje</a:t>
                      </a:r>
                      <a:endParaRPr lang="en-US" sz="1200" b="1" i="0" u="none" strike="noStrike" dirty="0">
                        <a:solidFill>
                          <a:srgbClr val="FFFFFF"/>
                        </a:solidFill>
                        <a:effectLst/>
                        <a:latin typeface="Avenir Next Regular"/>
                        <a:cs typeface="Avenir Next Regular"/>
                      </a:endParaRPr>
                    </a:p>
                  </a:txBody>
                  <a:tcPr marL="9008" marR="9008" marT="9008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latin typeface="Avenir Next Regular"/>
                          <a:cs typeface="Avenir Next Regular"/>
                        </a:rPr>
                        <a:t>17,45</a:t>
                      </a:r>
                      <a:endParaRPr lang="en-US" sz="1000" dirty="0">
                        <a:latin typeface="Avenir Next Regular"/>
                        <a:cs typeface="Avenir Next Regular"/>
                      </a:endParaRPr>
                    </a:p>
                  </a:txBody>
                  <a:tcPr marL="9008" marR="9008" marT="9008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latin typeface="Avenir Next Regular"/>
                          <a:cs typeface="Avenir Next Regular"/>
                        </a:rPr>
                        <a:t>5,83%</a:t>
                      </a:r>
                      <a:endParaRPr lang="en-US" sz="1000" dirty="0">
                        <a:latin typeface="Avenir Next Regular"/>
                        <a:cs typeface="Avenir Next Regular"/>
                      </a:endParaRPr>
                    </a:p>
                  </a:txBody>
                  <a:tcPr marL="9008" marR="9008" marT="9008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latin typeface="Avenir Next Regular"/>
                          <a:cs typeface="Avenir Next Regular"/>
                        </a:rPr>
                        <a:t>6,58%</a:t>
                      </a:r>
                      <a:endParaRPr lang="en-US" sz="1000" dirty="0">
                        <a:latin typeface="Avenir Next Regular"/>
                        <a:cs typeface="Avenir Next Regular"/>
                      </a:endParaRPr>
                    </a:p>
                  </a:txBody>
                  <a:tcPr marL="9008" marR="9008" marT="9008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latin typeface="Avenir Next Regular"/>
                          <a:cs typeface="Avenir Next Regular"/>
                        </a:rPr>
                        <a:t>13,47</a:t>
                      </a:r>
                      <a:endParaRPr lang="en-US" sz="1000" dirty="0">
                        <a:latin typeface="Avenir Next Regular"/>
                        <a:cs typeface="Avenir Next Regular"/>
                      </a:endParaRPr>
                    </a:p>
                  </a:txBody>
                  <a:tcPr marL="9008" marR="9008" marT="9008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latin typeface="Avenir Next Regular"/>
                          <a:cs typeface="Avenir Next Regular"/>
                        </a:rPr>
                        <a:t>2,41%</a:t>
                      </a:r>
                      <a:endParaRPr lang="en-US" sz="1000" dirty="0">
                        <a:latin typeface="Avenir Next Regular"/>
                        <a:cs typeface="Avenir Next Regular"/>
                      </a:endParaRPr>
                    </a:p>
                  </a:txBody>
                  <a:tcPr marL="9008" marR="9008" marT="9008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latin typeface="Avenir Next Regular"/>
                          <a:cs typeface="Avenir Next Regular"/>
                        </a:rPr>
                        <a:t>4,28%</a:t>
                      </a:r>
                      <a:endParaRPr lang="en-US" sz="1000" dirty="0">
                        <a:latin typeface="Avenir Next Regular"/>
                        <a:cs typeface="Avenir Next Regular"/>
                      </a:endParaRPr>
                    </a:p>
                  </a:txBody>
                  <a:tcPr marL="9008" marR="9008" marT="9008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latin typeface="Avenir Next Regular"/>
                          <a:cs typeface="Avenir Next Regular"/>
                        </a:rPr>
                        <a:t>78,82</a:t>
                      </a:r>
                      <a:endParaRPr lang="en-US" sz="1000" dirty="0">
                        <a:latin typeface="Avenir Next Regular"/>
                        <a:cs typeface="Avenir Next Regular"/>
                      </a:endParaRPr>
                    </a:p>
                  </a:txBody>
                  <a:tcPr marL="9008" marR="9008" marT="9008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latin typeface="Avenir Next Regular"/>
                          <a:cs typeface="Avenir Next Regular"/>
                        </a:rPr>
                        <a:t>9,07%</a:t>
                      </a:r>
                      <a:endParaRPr lang="en-US" sz="1000" dirty="0">
                        <a:latin typeface="Avenir Next Regular"/>
                        <a:cs typeface="Avenir Next Regular"/>
                      </a:endParaRPr>
                    </a:p>
                  </a:txBody>
                  <a:tcPr marL="9008" marR="9008" marT="9008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latin typeface="Avenir Next Regular"/>
                          <a:cs typeface="Avenir Next Regular"/>
                        </a:rPr>
                        <a:t>20,39%</a:t>
                      </a:r>
                      <a:endParaRPr lang="en-US" sz="1000" dirty="0">
                        <a:latin typeface="Avenir Next Regular"/>
                        <a:cs typeface="Avenir Next Regular"/>
                      </a:endParaRPr>
                    </a:p>
                  </a:txBody>
                  <a:tcPr marL="9008" marR="9008" marT="9008" marB="0" anchor="ctr"/>
                </a:tc>
              </a:tr>
              <a:tr h="364223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Avenir Next Regular"/>
                          <a:cs typeface="Avenir Next Regular"/>
                        </a:rPr>
                        <a:t>Usposabljanje</a:t>
                      </a:r>
                      <a:endParaRPr lang="en-US" sz="1200" b="1" i="0" u="none" strike="noStrike" dirty="0">
                        <a:solidFill>
                          <a:srgbClr val="FFFFFF"/>
                        </a:solidFill>
                        <a:effectLst/>
                        <a:latin typeface="Avenir Next Regular"/>
                        <a:cs typeface="Avenir Next Regular"/>
                      </a:endParaRPr>
                    </a:p>
                  </a:txBody>
                  <a:tcPr marL="9008" marR="9008" marT="9008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latin typeface="Avenir Next Regular"/>
                          <a:cs typeface="Avenir Next Regular"/>
                        </a:rPr>
                        <a:t>0,62</a:t>
                      </a:r>
                      <a:endParaRPr lang="en-US" sz="1000" dirty="0">
                        <a:latin typeface="Avenir Next Regular"/>
                        <a:cs typeface="Avenir Next Regular"/>
                      </a:endParaRPr>
                    </a:p>
                  </a:txBody>
                  <a:tcPr marL="9008" marR="9008" marT="9008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latin typeface="Avenir Next Regular"/>
                          <a:cs typeface="Avenir Next Regular"/>
                        </a:rPr>
                        <a:t>0,21%</a:t>
                      </a:r>
                      <a:endParaRPr lang="en-US" sz="1000" dirty="0">
                        <a:latin typeface="Avenir Next Regular"/>
                        <a:cs typeface="Avenir Next Regular"/>
                      </a:endParaRPr>
                    </a:p>
                  </a:txBody>
                  <a:tcPr marL="9008" marR="9008" marT="9008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latin typeface="Avenir Next Regular"/>
                          <a:cs typeface="Avenir Next Regular"/>
                        </a:rPr>
                        <a:t>0,23</a:t>
                      </a:r>
                      <a:endParaRPr lang="en-US" sz="1000" dirty="0">
                        <a:latin typeface="Avenir Next Regular"/>
                        <a:cs typeface="Avenir Next Regular"/>
                      </a:endParaRPr>
                    </a:p>
                  </a:txBody>
                  <a:tcPr marL="9008" marR="9008" marT="9008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latin typeface="Avenir Next Regular"/>
                          <a:cs typeface="Avenir Next Regular"/>
                        </a:rPr>
                        <a:t>0,09</a:t>
                      </a:r>
                      <a:endParaRPr lang="en-US" sz="1000" dirty="0">
                        <a:latin typeface="Avenir Next Regular"/>
                        <a:cs typeface="Avenir Next Regular"/>
                      </a:endParaRPr>
                    </a:p>
                  </a:txBody>
                  <a:tcPr marL="9008" marR="9008" marT="9008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latin typeface="Avenir Next Regular"/>
                          <a:cs typeface="Avenir Next Regular"/>
                        </a:rPr>
                        <a:t>0,02%</a:t>
                      </a:r>
                      <a:endParaRPr lang="en-US" sz="1000" dirty="0">
                        <a:latin typeface="Avenir Next Regular"/>
                        <a:cs typeface="Avenir Next Regular"/>
                      </a:endParaRPr>
                    </a:p>
                  </a:txBody>
                  <a:tcPr marL="9008" marR="9008" marT="9008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latin typeface="Avenir Next Regular"/>
                          <a:cs typeface="Avenir Next Regular"/>
                        </a:rPr>
                        <a:t>0,03%</a:t>
                      </a:r>
                      <a:endParaRPr lang="en-US" sz="1000" dirty="0">
                        <a:latin typeface="Avenir Next Regular"/>
                        <a:cs typeface="Avenir Next Regular"/>
                      </a:endParaRPr>
                    </a:p>
                  </a:txBody>
                  <a:tcPr marL="9008" marR="9008" marT="9008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latin typeface="Avenir Next Regular"/>
                          <a:cs typeface="Avenir Next Regular"/>
                        </a:rPr>
                        <a:t>4,28</a:t>
                      </a:r>
                      <a:endParaRPr lang="en-US" sz="1000" dirty="0">
                        <a:latin typeface="Avenir Next Regular"/>
                        <a:cs typeface="Avenir Next Regular"/>
                      </a:endParaRPr>
                    </a:p>
                  </a:txBody>
                  <a:tcPr marL="9008" marR="9008" marT="9008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latin typeface="Avenir Next Regular"/>
                          <a:cs typeface="Avenir Next Regular"/>
                        </a:rPr>
                        <a:t>0,49%</a:t>
                      </a:r>
                      <a:endParaRPr lang="en-US" sz="1000" dirty="0">
                        <a:latin typeface="Avenir Next Regular"/>
                        <a:cs typeface="Avenir Next Regular"/>
                      </a:endParaRPr>
                    </a:p>
                  </a:txBody>
                  <a:tcPr marL="9008" marR="9008" marT="9008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latin typeface="Avenir Next Regular"/>
                          <a:cs typeface="Avenir Next Regular"/>
                        </a:rPr>
                        <a:t>1,11%</a:t>
                      </a:r>
                      <a:endParaRPr lang="en-US" sz="1000" dirty="0">
                        <a:latin typeface="Avenir Next Regular"/>
                        <a:cs typeface="Avenir Next Regular"/>
                      </a:endParaRPr>
                    </a:p>
                  </a:txBody>
                  <a:tcPr marL="9008" marR="9008" marT="9008" marB="0" anchor="ctr"/>
                </a:tc>
              </a:tr>
              <a:tr h="334491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Avenir Next Regular"/>
                          <a:cs typeface="Avenir Next Regular"/>
                        </a:rPr>
                        <a:t>Regionalni</a:t>
                      </a:r>
                      <a:r>
                        <a:rPr lang="en-US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Avenir Next Regular"/>
                          <a:cs typeface="Avenir Next Regular"/>
                        </a:rPr>
                        <a:t> </a:t>
                      </a:r>
                      <a:r>
                        <a:rPr lang="en-US" sz="12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Avenir Next Regular"/>
                          <a:cs typeface="Avenir Next Regular"/>
                        </a:rPr>
                        <a:t>cilji</a:t>
                      </a:r>
                      <a:endParaRPr lang="en-US" sz="1200" b="1" i="0" u="none" strike="noStrike" dirty="0">
                        <a:solidFill>
                          <a:srgbClr val="FFFFFF"/>
                        </a:solidFill>
                        <a:effectLst/>
                        <a:latin typeface="Avenir Next Regular"/>
                        <a:cs typeface="Avenir Next Regular"/>
                      </a:endParaRPr>
                    </a:p>
                  </a:txBody>
                  <a:tcPr marL="9008" marR="9008" marT="9008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latin typeface="Avenir Next Regular"/>
                          <a:cs typeface="Avenir Next Regular"/>
                        </a:rPr>
                        <a:t>84,45</a:t>
                      </a:r>
                      <a:endParaRPr lang="en-US" sz="1000" dirty="0">
                        <a:latin typeface="Avenir Next Regular"/>
                        <a:cs typeface="Avenir Next Regular"/>
                      </a:endParaRPr>
                    </a:p>
                  </a:txBody>
                  <a:tcPr marL="9008" marR="9008" marT="9008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latin typeface="Avenir Next Regular"/>
                          <a:cs typeface="Avenir Next Regular"/>
                        </a:rPr>
                        <a:t>28,22%</a:t>
                      </a:r>
                      <a:endParaRPr lang="en-US" sz="1000" dirty="0">
                        <a:latin typeface="Avenir Next Regular"/>
                        <a:cs typeface="Avenir Next Regular"/>
                      </a:endParaRPr>
                    </a:p>
                  </a:txBody>
                  <a:tcPr marL="9008" marR="9008" marT="9008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latin typeface="Avenir Next Regular"/>
                          <a:cs typeface="Avenir Next Regular"/>
                        </a:rPr>
                        <a:t>31,82%</a:t>
                      </a:r>
                      <a:endParaRPr lang="en-US" sz="1000" dirty="0">
                        <a:latin typeface="Avenir Next Regular"/>
                        <a:cs typeface="Avenir Next Regular"/>
                      </a:endParaRPr>
                    </a:p>
                  </a:txBody>
                  <a:tcPr marL="9008" marR="9008" marT="9008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latin typeface="Avenir Next Regular"/>
                          <a:cs typeface="Avenir Next Regular"/>
                        </a:rPr>
                        <a:t>127,21</a:t>
                      </a:r>
                      <a:endParaRPr lang="en-US" sz="1000" dirty="0">
                        <a:latin typeface="Avenir Next Regular"/>
                        <a:cs typeface="Avenir Next Regular"/>
                      </a:endParaRPr>
                    </a:p>
                  </a:txBody>
                  <a:tcPr marL="9008" marR="9008" marT="9008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latin typeface="Avenir Next Regular"/>
                          <a:cs typeface="Avenir Next Regular"/>
                        </a:rPr>
                        <a:t>22,79%</a:t>
                      </a:r>
                      <a:endParaRPr lang="en-US" sz="1000" dirty="0">
                        <a:latin typeface="Avenir Next Regular"/>
                        <a:cs typeface="Avenir Next Regular"/>
                      </a:endParaRPr>
                    </a:p>
                  </a:txBody>
                  <a:tcPr marL="9008" marR="9008" marT="9008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latin typeface="Avenir Next Regular"/>
                          <a:cs typeface="Avenir Next Regular"/>
                        </a:rPr>
                        <a:t>40,42%</a:t>
                      </a:r>
                      <a:endParaRPr lang="en-US" sz="1000" dirty="0">
                        <a:latin typeface="Avenir Next Regular"/>
                        <a:cs typeface="Avenir Next Regular"/>
                      </a:endParaRPr>
                    </a:p>
                  </a:txBody>
                  <a:tcPr marL="9008" marR="9008" marT="9008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latin typeface="Avenir Next Regular"/>
                          <a:cs typeface="Avenir Next Regular"/>
                        </a:rPr>
                        <a:t>91,28</a:t>
                      </a:r>
                      <a:endParaRPr lang="en-US" sz="1000" dirty="0">
                        <a:latin typeface="Avenir Next Regular"/>
                        <a:cs typeface="Avenir Next Regular"/>
                      </a:endParaRPr>
                    </a:p>
                  </a:txBody>
                  <a:tcPr marL="9008" marR="9008" marT="9008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latin typeface="Avenir Next Regular"/>
                          <a:cs typeface="Avenir Next Regular"/>
                        </a:rPr>
                        <a:t>10,50%</a:t>
                      </a:r>
                      <a:endParaRPr lang="en-US" sz="1000" dirty="0">
                        <a:latin typeface="Avenir Next Regular"/>
                        <a:cs typeface="Avenir Next Regular"/>
                      </a:endParaRPr>
                    </a:p>
                  </a:txBody>
                  <a:tcPr marL="9008" marR="9008" marT="9008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latin typeface="Avenir Next Regular"/>
                          <a:cs typeface="Avenir Next Regular"/>
                        </a:rPr>
                        <a:t>23,62%</a:t>
                      </a:r>
                      <a:endParaRPr lang="en-US" sz="1000" dirty="0">
                        <a:latin typeface="Avenir Next Regular"/>
                        <a:cs typeface="Avenir Next Regular"/>
                      </a:endParaRPr>
                    </a:p>
                  </a:txBody>
                  <a:tcPr marL="9008" marR="9008" marT="9008" marB="0" anchor="ctr"/>
                </a:tc>
              </a:tr>
              <a:tr h="364223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Avenir Next Regular"/>
                          <a:cs typeface="Avenir Next Regular"/>
                        </a:rPr>
                        <a:t>Razvoj</a:t>
                      </a:r>
                      <a:r>
                        <a:rPr lang="en-US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Avenir Next Regular"/>
                          <a:cs typeface="Avenir Next Regular"/>
                        </a:rPr>
                        <a:t> </a:t>
                      </a:r>
                      <a:r>
                        <a:rPr lang="en-US" sz="12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Avenir Next Regular"/>
                          <a:cs typeface="Avenir Next Regular"/>
                        </a:rPr>
                        <a:t>širokop</a:t>
                      </a:r>
                      <a:r>
                        <a:rPr lang="en-US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Avenir Next Regular"/>
                          <a:cs typeface="Avenir Next Regular"/>
                        </a:rPr>
                        <a:t>. </a:t>
                      </a:r>
                      <a:r>
                        <a:rPr lang="en-US" sz="12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Avenir Next Regular"/>
                          <a:cs typeface="Avenir Next Regular"/>
                        </a:rPr>
                        <a:t>omrežja</a:t>
                      </a:r>
                      <a:endParaRPr lang="en-US" sz="1200" b="1" i="0" u="none" strike="noStrike" dirty="0">
                        <a:solidFill>
                          <a:srgbClr val="FFFFFF"/>
                        </a:solidFill>
                        <a:effectLst/>
                        <a:latin typeface="Avenir Next Regular"/>
                        <a:cs typeface="Avenir Next Regular"/>
                      </a:endParaRPr>
                    </a:p>
                  </a:txBody>
                  <a:tcPr marL="9008" marR="9008" marT="9008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latin typeface="Avenir Next Regular"/>
                          <a:cs typeface="Avenir Next Regular"/>
                        </a:rPr>
                        <a:t>0,00</a:t>
                      </a:r>
                      <a:endParaRPr lang="en-US" sz="1000" dirty="0">
                        <a:latin typeface="Avenir Next Regular"/>
                        <a:cs typeface="Avenir Next Regular"/>
                      </a:endParaRPr>
                    </a:p>
                  </a:txBody>
                  <a:tcPr marL="9008" marR="9008" marT="9008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latin typeface="Avenir Next Regular"/>
                          <a:cs typeface="Avenir Next Regular"/>
                        </a:rPr>
                        <a:t>0,00%</a:t>
                      </a:r>
                      <a:endParaRPr lang="en-US" sz="1000" dirty="0">
                        <a:latin typeface="Avenir Next Regular"/>
                        <a:cs typeface="Avenir Next Regular"/>
                      </a:endParaRPr>
                    </a:p>
                  </a:txBody>
                  <a:tcPr marL="9008" marR="9008" marT="9008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latin typeface="Avenir Next Regular"/>
                          <a:cs typeface="Avenir Next Regular"/>
                        </a:rPr>
                        <a:t>0,00%</a:t>
                      </a:r>
                      <a:endParaRPr lang="en-US" sz="1000" dirty="0">
                        <a:latin typeface="Avenir Next Regular"/>
                        <a:cs typeface="Avenir Next Regular"/>
                      </a:endParaRPr>
                    </a:p>
                  </a:txBody>
                  <a:tcPr marL="9008" marR="9008" marT="9008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latin typeface="Avenir Next Regular"/>
                          <a:cs typeface="Avenir Next Regular"/>
                        </a:rPr>
                        <a:t>6,90</a:t>
                      </a:r>
                      <a:endParaRPr lang="en-US" sz="1000" dirty="0">
                        <a:latin typeface="Avenir Next Regular"/>
                        <a:cs typeface="Avenir Next Regular"/>
                      </a:endParaRPr>
                    </a:p>
                  </a:txBody>
                  <a:tcPr marL="9008" marR="9008" marT="9008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latin typeface="Avenir Next Regular"/>
                          <a:cs typeface="Avenir Next Regular"/>
                        </a:rPr>
                        <a:t>1,24%</a:t>
                      </a:r>
                      <a:endParaRPr lang="en-US" sz="1000" dirty="0">
                        <a:latin typeface="Avenir Next Regular"/>
                        <a:cs typeface="Avenir Next Regular"/>
                      </a:endParaRPr>
                    </a:p>
                  </a:txBody>
                  <a:tcPr marL="9008" marR="9008" marT="9008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latin typeface="Avenir Next Regular"/>
                          <a:cs typeface="Avenir Next Regular"/>
                        </a:rPr>
                        <a:t>2,19%</a:t>
                      </a:r>
                      <a:endParaRPr lang="en-US" sz="1000" dirty="0">
                        <a:latin typeface="Avenir Next Regular"/>
                        <a:cs typeface="Avenir Next Regular"/>
                      </a:endParaRPr>
                    </a:p>
                  </a:txBody>
                  <a:tcPr marL="9008" marR="9008" marT="9008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latin typeface="Avenir Next Regular"/>
                          <a:cs typeface="Avenir Next Regular"/>
                        </a:rPr>
                        <a:t>24,06</a:t>
                      </a:r>
                      <a:endParaRPr lang="en-US" sz="1000" dirty="0">
                        <a:latin typeface="Avenir Next Regular"/>
                        <a:cs typeface="Avenir Next Regular"/>
                      </a:endParaRPr>
                    </a:p>
                  </a:txBody>
                  <a:tcPr marL="9008" marR="9008" marT="9008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latin typeface="Avenir Next Regular"/>
                          <a:cs typeface="Avenir Next Regular"/>
                        </a:rPr>
                        <a:t>2,77%</a:t>
                      </a:r>
                      <a:endParaRPr lang="en-US" sz="1000" dirty="0">
                        <a:latin typeface="Avenir Next Regular"/>
                        <a:cs typeface="Avenir Next Regular"/>
                      </a:endParaRPr>
                    </a:p>
                  </a:txBody>
                  <a:tcPr marL="9008" marR="9008" marT="9008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latin typeface="Avenir Next Regular"/>
                          <a:cs typeface="Avenir Next Regular"/>
                        </a:rPr>
                        <a:t>6,22%</a:t>
                      </a:r>
                      <a:endParaRPr lang="en-US" sz="1000" dirty="0">
                        <a:latin typeface="Avenir Next Regular"/>
                        <a:cs typeface="Avenir Next Regular"/>
                      </a:endParaRPr>
                    </a:p>
                  </a:txBody>
                  <a:tcPr marL="9008" marR="9008" marT="9008" marB="0" anchor="ctr"/>
                </a:tc>
              </a:tr>
              <a:tr h="364223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Avenir Next Regular"/>
                          <a:cs typeface="Avenir Next Regular"/>
                        </a:rPr>
                        <a:t>Odpravljanje</a:t>
                      </a:r>
                      <a:r>
                        <a:rPr lang="en-US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Avenir Next Regular"/>
                          <a:cs typeface="Avenir Next Regular"/>
                        </a:rPr>
                        <a:t> </a:t>
                      </a:r>
                      <a:r>
                        <a:rPr lang="en-US" sz="12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Avenir Next Regular"/>
                          <a:cs typeface="Avenir Next Regular"/>
                        </a:rPr>
                        <a:t>resne</a:t>
                      </a:r>
                      <a:r>
                        <a:rPr lang="en-US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Avenir Next Regular"/>
                          <a:cs typeface="Avenir Next Regular"/>
                        </a:rPr>
                        <a:t> </a:t>
                      </a:r>
                      <a:r>
                        <a:rPr lang="en-US" sz="12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Avenir Next Regular"/>
                          <a:cs typeface="Avenir Next Regular"/>
                        </a:rPr>
                        <a:t>motnje</a:t>
                      </a:r>
                      <a:r>
                        <a:rPr lang="en-US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Avenir Next Regular"/>
                          <a:cs typeface="Avenir Next Regular"/>
                        </a:rPr>
                        <a:t> v </a:t>
                      </a:r>
                      <a:r>
                        <a:rPr lang="en-US" sz="12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Avenir Next Regular"/>
                          <a:cs typeface="Avenir Next Regular"/>
                        </a:rPr>
                        <a:t>gospodarstvu</a:t>
                      </a:r>
                      <a:endParaRPr lang="en-US" sz="1200" b="1" i="0" u="none" strike="noStrike" dirty="0">
                        <a:solidFill>
                          <a:srgbClr val="FFFFFF"/>
                        </a:solidFill>
                        <a:effectLst/>
                        <a:latin typeface="Avenir Next Regular"/>
                        <a:cs typeface="Avenir Next Regular"/>
                      </a:endParaRPr>
                    </a:p>
                  </a:txBody>
                  <a:tcPr marL="9008" marR="9008" marT="9008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latin typeface="Avenir Next Regular"/>
                          <a:cs typeface="Avenir Next Regular"/>
                        </a:rPr>
                        <a:t>33,89</a:t>
                      </a:r>
                      <a:endParaRPr lang="en-US" sz="1000" dirty="0">
                        <a:latin typeface="Avenir Next Regular"/>
                        <a:cs typeface="Avenir Next Regular"/>
                      </a:endParaRPr>
                    </a:p>
                  </a:txBody>
                  <a:tcPr marL="9008" marR="9008" marT="9008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latin typeface="Avenir Next Regular"/>
                          <a:cs typeface="Avenir Next Regular"/>
                        </a:rPr>
                        <a:t>11,33%</a:t>
                      </a:r>
                      <a:endParaRPr lang="en-US" sz="1000" dirty="0">
                        <a:latin typeface="Avenir Next Regular"/>
                        <a:cs typeface="Avenir Next Regular"/>
                      </a:endParaRPr>
                    </a:p>
                  </a:txBody>
                  <a:tcPr marL="9008" marR="9008" marT="9008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>
                        <a:latin typeface="Avenir Next Regular"/>
                        <a:cs typeface="Avenir Next Regular"/>
                      </a:endParaRPr>
                    </a:p>
                  </a:txBody>
                  <a:tcPr marL="9008" marR="9008" marT="9008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latin typeface="Avenir Next Regular"/>
                          <a:cs typeface="Avenir Next Regular"/>
                        </a:rPr>
                        <a:t>243,37</a:t>
                      </a:r>
                      <a:endParaRPr lang="en-US" sz="1000" dirty="0">
                        <a:latin typeface="Avenir Next Regular"/>
                        <a:cs typeface="Avenir Next Regular"/>
                      </a:endParaRPr>
                    </a:p>
                  </a:txBody>
                  <a:tcPr marL="9008" marR="9008" marT="9008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latin typeface="Avenir Next Regular"/>
                          <a:cs typeface="Avenir Next Regular"/>
                        </a:rPr>
                        <a:t>43,61%</a:t>
                      </a:r>
                      <a:endParaRPr lang="en-US" sz="1000" dirty="0">
                        <a:latin typeface="Avenir Next Regular"/>
                        <a:cs typeface="Avenir Next Regular"/>
                      </a:endParaRPr>
                    </a:p>
                  </a:txBody>
                  <a:tcPr marL="9008" marR="9008" marT="9008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latin typeface="Avenir Next Regular"/>
                        <a:cs typeface="Avenir Next Regular"/>
                      </a:endParaRPr>
                    </a:p>
                  </a:txBody>
                  <a:tcPr marL="9008" marR="9008" marT="9008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latin typeface="Avenir Next Regular"/>
                          <a:cs typeface="Avenir Next Regular"/>
                        </a:rPr>
                        <a:t>482,86</a:t>
                      </a:r>
                      <a:endParaRPr lang="en-US" sz="1000" dirty="0">
                        <a:latin typeface="Avenir Next Regular"/>
                        <a:cs typeface="Avenir Next Regular"/>
                      </a:endParaRPr>
                    </a:p>
                  </a:txBody>
                  <a:tcPr marL="9008" marR="9008" marT="9008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latin typeface="Avenir Next Regular"/>
                          <a:cs typeface="Avenir Next Regular"/>
                        </a:rPr>
                        <a:t>55,54%</a:t>
                      </a:r>
                      <a:endParaRPr lang="en-US" sz="1000" dirty="0">
                        <a:latin typeface="Avenir Next Regular"/>
                        <a:cs typeface="Avenir Next Regular"/>
                      </a:endParaRPr>
                    </a:p>
                  </a:txBody>
                  <a:tcPr marL="9008" marR="9008" marT="9008" marB="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 dirty="0">
                        <a:latin typeface="Avenir Next Regular"/>
                        <a:cs typeface="Avenir Next Regular"/>
                      </a:endParaRPr>
                    </a:p>
                  </a:txBody>
                  <a:tcPr marL="9008" marR="9008" marT="9008" marB="0" anchor="ctr"/>
                </a:tc>
              </a:tr>
              <a:tr h="364223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Avenir Next Regular"/>
                          <a:cs typeface="Avenir Next Regular"/>
                        </a:rPr>
                        <a:t>Kultura</a:t>
                      </a:r>
                      <a:endParaRPr lang="en-US" sz="1200" b="1" i="0" u="none" strike="noStrike" dirty="0">
                        <a:solidFill>
                          <a:srgbClr val="FFFFFF"/>
                        </a:solidFill>
                        <a:effectLst/>
                        <a:latin typeface="Avenir Next Regular"/>
                        <a:cs typeface="Avenir Next Regular"/>
                      </a:endParaRPr>
                    </a:p>
                  </a:txBody>
                  <a:tcPr marL="9008" marR="9008" marT="9008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latin typeface="Avenir Next Regular"/>
                          <a:cs typeface="Avenir Next Regular"/>
                        </a:rPr>
                        <a:t>15,78</a:t>
                      </a:r>
                      <a:endParaRPr lang="en-US" sz="1000" dirty="0">
                        <a:latin typeface="Avenir Next Regular"/>
                        <a:cs typeface="Avenir Next Regular"/>
                      </a:endParaRPr>
                    </a:p>
                  </a:txBody>
                  <a:tcPr marL="9008" marR="9008" marT="9008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latin typeface="Avenir Next Regular"/>
                          <a:cs typeface="Avenir Next Regular"/>
                        </a:rPr>
                        <a:t>5,27%</a:t>
                      </a:r>
                      <a:endParaRPr lang="en-US" sz="1000" dirty="0">
                        <a:latin typeface="Avenir Next Regular"/>
                        <a:cs typeface="Avenir Next Regular"/>
                      </a:endParaRPr>
                    </a:p>
                  </a:txBody>
                  <a:tcPr marL="9008" marR="9008" marT="9008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latin typeface="Avenir Next Regular"/>
                          <a:cs typeface="Avenir Next Regular"/>
                        </a:rPr>
                        <a:t>5,95%</a:t>
                      </a:r>
                      <a:endParaRPr lang="en-US" sz="1000" dirty="0">
                        <a:latin typeface="Avenir Next Regular"/>
                        <a:cs typeface="Avenir Next Regular"/>
                      </a:endParaRPr>
                    </a:p>
                  </a:txBody>
                  <a:tcPr marL="9008" marR="9008" marT="9008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latin typeface="Avenir Next Regular"/>
                          <a:cs typeface="Avenir Next Regular"/>
                        </a:rPr>
                        <a:t>14,02</a:t>
                      </a:r>
                      <a:endParaRPr lang="en-US" sz="1000" dirty="0">
                        <a:latin typeface="Avenir Next Regular"/>
                        <a:cs typeface="Avenir Next Regular"/>
                      </a:endParaRPr>
                    </a:p>
                  </a:txBody>
                  <a:tcPr marL="9008" marR="9008" marT="9008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latin typeface="Avenir Next Regular"/>
                          <a:cs typeface="Avenir Next Regular"/>
                        </a:rPr>
                        <a:t>2,51%</a:t>
                      </a:r>
                      <a:endParaRPr lang="en-US" sz="1000" dirty="0">
                        <a:latin typeface="Avenir Next Regular"/>
                        <a:cs typeface="Avenir Next Regular"/>
                      </a:endParaRPr>
                    </a:p>
                  </a:txBody>
                  <a:tcPr marL="9008" marR="9008" marT="9008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latin typeface="Avenir Next Regular"/>
                          <a:cs typeface="Avenir Next Regular"/>
                        </a:rPr>
                        <a:t>4,45%</a:t>
                      </a:r>
                      <a:endParaRPr lang="en-US" sz="1000" dirty="0">
                        <a:latin typeface="Avenir Next Regular"/>
                        <a:cs typeface="Avenir Next Regular"/>
                      </a:endParaRPr>
                    </a:p>
                  </a:txBody>
                  <a:tcPr marL="9008" marR="9008" marT="9008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latin typeface="Avenir Next Regular"/>
                          <a:cs typeface="Avenir Next Regular"/>
                        </a:rPr>
                        <a:t>10,95</a:t>
                      </a:r>
                      <a:endParaRPr lang="en-US" sz="1000" dirty="0">
                        <a:latin typeface="Avenir Next Regular"/>
                        <a:cs typeface="Avenir Next Regular"/>
                      </a:endParaRPr>
                    </a:p>
                  </a:txBody>
                  <a:tcPr marL="9008" marR="9008" marT="9008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latin typeface="Avenir Next Regular"/>
                          <a:cs typeface="Avenir Next Regular"/>
                        </a:rPr>
                        <a:t>1,26%</a:t>
                      </a:r>
                      <a:endParaRPr lang="en-US" sz="1000" dirty="0">
                        <a:latin typeface="Avenir Next Regular"/>
                        <a:cs typeface="Avenir Next Regular"/>
                      </a:endParaRPr>
                    </a:p>
                  </a:txBody>
                  <a:tcPr marL="9008" marR="9008" marT="9008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latin typeface="Avenir Next Regular"/>
                          <a:cs typeface="Avenir Next Regular"/>
                        </a:rPr>
                        <a:t>2,83</a:t>
                      </a:r>
                      <a:endParaRPr lang="en-US" sz="1000" dirty="0">
                        <a:latin typeface="Avenir Next Regular"/>
                        <a:cs typeface="Avenir Next Regular"/>
                      </a:endParaRPr>
                    </a:p>
                  </a:txBody>
                  <a:tcPr marL="9008" marR="9008" marT="9008" marB="0" anchor="ctr"/>
                </a:tc>
              </a:tr>
              <a:tr h="341923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Avenir Next Regular"/>
                          <a:cs typeface="Avenir Next Regular"/>
                        </a:rPr>
                        <a:t>Tvegani</a:t>
                      </a:r>
                      <a:r>
                        <a:rPr lang="en-US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Avenir Next Regular"/>
                          <a:cs typeface="Avenir Next Regular"/>
                        </a:rPr>
                        <a:t> </a:t>
                      </a:r>
                      <a:r>
                        <a:rPr lang="en-US" sz="12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Avenir Next Regular"/>
                          <a:cs typeface="Avenir Next Regular"/>
                        </a:rPr>
                        <a:t>kapital</a:t>
                      </a:r>
                      <a:endParaRPr lang="en-US" sz="1200" b="1" i="0" u="none" strike="noStrike" dirty="0">
                        <a:solidFill>
                          <a:srgbClr val="FFFFFF"/>
                        </a:solidFill>
                        <a:effectLst/>
                        <a:latin typeface="Avenir Next Regular"/>
                        <a:cs typeface="Avenir Next Regular"/>
                      </a:endParaRPr>
                    </a:p>
                  </a:txBody>
                  <a:tcPr marL="9008" marR="9008" marT="9008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latin typeface="Avenir Next Regular"/>
                          <a:cs typeface="Avenir Next Regular"/>
                        </a:rPr>
                        <a:t>0,64</a:t>
                      </a:r>
                      <a:endParaRPr lang="en-US" sz="1000" dirty="0">
                        <a:latin typeface="Avenir Next Regular"/>
                        <a:cs typeface="Avenir Next Regular"/>
                      </a:endParaRPr>
                    </a:p>
                  </a:txBody>
                  <a:tcPr marL="9008" marR="9008" marT="9008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latin typeface="Avenir Next Regular"/>
                          <a:cs typeface="Avenir Next Regular"/>
                        </a:rPr>
                        <a:t>0,21%</a:t>
                      </a:r>
                      <a:endParaRPr lang="en-US" sz="1000" dirty="0">
                        <a:latin typeface="Avenir Next Regular"/>
                        <a:cs typeface="Avenir Next Regular"/>
                      </a:endParaRPr>
                    </a:p>
                  </a:txBody>
                  <a:tcPr marL="9008" marR="9008" marT="9008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latin typeface="Avenir Next Regular"/>
                          <a:cs typeface="Avenir Next Regular"/>
                        </a:rPr>
                        <a:t>0,24%</a:t>
                      </a:r>
                      <a:endParaRPr lang="en-US" sz="1000" dirty="0">
                        <a:latin typeface="Avenir Next Regular"/>
                        <a:cs typeface="Avenir Next Regular"/>
                      </a:endParaRPr>
                    </a:p>
                  </a:txBody>
                  <a:tcPr marL="9008" marR="9008" marT="9008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latin typeface="Avenir Next Regular"/>
                          <a:cs typeface="Avenir Next Regular"/>
                        </a:rPr>
                        <a:t>2,04</a:t>
                      </a:r>
                      <a:endParaRPr lang="en-US" sz="1000" dirty="0">
                        <a:latin typeface="Avenir Next Regular"/>
                        <a:cs typeface="Avenir Next Regular"/>
                      </a:endParaRPr>
                    </a:p>
                  </a:txBody>
                  <a:tcPr marL="9008" marR="9008" marT="9008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latin typeface="Avenir Next Regular"/>
                          <a:cs typeface="Avenir Next Regular"/>
                        </a:rPr>
                        <a:t>0,37%</a:t>
                      </a:r>
                      <a:endParaRPr lang="en-US" sz="1000" dirty="0">
                        <a:latin typeface="Avenir Next Regular"/>
                        <a:cs typeface="Avenir Next Regular"/>
                      </a:endParaRPr>
                    </a:p>
                  </a:txBody>
                  <a:tcPr marL="9008" marR="9008" marT="9008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latin typeface="Avenir Next Regular"/>
                          <a:cs typeface="Avenir Next Regular"/>
                        </a:rPr>
                        <a:t>0,65%</a:t>
                      </a:r>
                      <a:endParaRPr lang="en-US" sz="1000" dirty="0">
                        <a:latin typeface="Avenir Next Regular"/>
                        <a:cs typeface="Avenir Next Regular"/>
                      </a:endParaRPr>
                    </a:p>
                  </a:txBody>
                  <a:tcPr marL="9008" marR="9008" marT="9008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latin typeface="Avenir Next Regular"/>
                          <a:cs typeface="Avenir Next Regular"/>
                        </a:rPr>
                        <a:t>2,89</a:t>
                      </a:r>
                      <a:endParaRPr lang="en-US" sz="1000" dirty="0">
                        <a:latin typeface="Avenir Next Regular"/>
                        <a:cs typeface="Avenir Next Regular"/>
                      </a:endParaRPr>
                    </a:p>
                  </a:txBody>
                  <a:tcPr marL="9008" marR="9008" marT="9008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latin typeface="Avenir Next Regular"/>
                          <a:cs typeface="Avenir Next Regular"/>
                        </a:rPr>
                        <a:t>0,33%</a:t>
                      </a:r>
                      <a:endParaRPr lang="en-US" sz="1000" dirty="0">
                        <a:latin typeface="Avenir Next Regular"/>
                        <a:cs typeface="Avenir Next Regular"/>
                      </a:endParaRPr>
                    </a:p>
                  </a:txBody>
                  <a:tcPr marL="9008" marR="9008" marT="9008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latin typeface="Avenir Next Regular"/>
                          <a:cs typeface="Avenir Next Regular"/>
                        </a:rPr>
                        <a:t>0,75%</a:t>
                      </a:r>
                      <a:endParaRPr lang="en-US" sz="1000" dirty="0">
                        <a:latin typeface="Avenir Next Regular"/>
                        <a:cs typeface="Avenir Next Regular"/>
                      </a:endParaRPr>
                    </a:p>
                  </a:txBody>
                  <a:tcPr marL="9008" marR="9008" marT="9008" marB="0" anchor="ctr"/>
                </a:tc>
              </a:tr>
              <a:tr h="185829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Avenir Next Regular"/>
                          <a:cs typeface="Avenir Next Regular"/>
                        </a:rPr>
                        <a:t>Naravne</a:t>
                      </a:r>
                      <a:r>
                        <a:rPr lang="en-US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Avenir Next Regular"/>
                          <a:cs typeface="Avenir Next Regular"/>
                        </a:rPr>
                        <a:t> </a:t>
                      </a:r>
                      <a:r>
                        <a:rPr lang="en-US" sz="12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Avenir Next Regular"/>
                          <a:cs typeface="Avenir Next Regular"/>
                        </a:rPr>
                        <a:t>nesreče</a:t>
                      </a:r>
                      <a:endParaRPr lang="en-US" sz="1200" b="1" i="0" u="none" strike="noStrike" dirty="0">
                        <a:solidFill>
                          <a:srgbClr val="FFFFFF"/>
                        </a:solidFill>
                        <a:effectLst/>
                        <a:latin typeface="Avenir Next Regular"/>
                        <a:cs typeface="Avenir Next Regular"/>
                      </a:endParaRPr>
                    </a:p>
                  </a:txBody>
                  <a:tcPr marL="9008" marR="9008" marT="9008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latin typeface="Avenir Next Regular"/>
                          <a:cs typeface="Avenir Next Regular"/>
                        </a:rPr>
                        <a:t>1,04</a:t>
                      </a:r>
                      <a:endParaRPr lang="en-US" sz="1000" dirty="0">
                        <a:latin typeface="Avenir Next Regular"/>
                        <a:cs typeface="Avenir Next Regular"/>
                      </a:endParaRPr>
                    </a:p>
                  </a:txBody>
                  <a:tcPr marL="9008" marR="9008" marT="9008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latin typeface="Avenir Next Regular"/>
                          <a:cs typeface="Avenir Next Regular"/>
                        </a:rPr>
                        <a:t>0,35%</a:t>
                      </a:r>
                      <a:endParaRPr lang="en-US" sz="1000" dirty="0">
                        <a:latin typeface="Avenir Next Regular"/>
                        <a:cs typeface="Avenir Next Regular"/>
                      </a:endParaRPr>
                    </a:p>
                  </a:txBody>
                  <a:tcPr marL="9008" marR="9008" marT="9008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latin typeface="Avenir Next Regular"/>
                          <a:cs typeface="Avenir Next Regular"/>
                        </a:rPr>
                        <a:t>0,39%</a:t>
                      </a:r>
                      <a:endParaRPr lang="en-US" sz="1000" dirty="0">
                        <a:latin typeface="Avenir Next Regular"/>
                        <a:cs typeface="Avenir Next Regular"/>
                      </a:endParaRPr>
                    </a:p>
                  </a:txBody>
                  <a:tcPr marL="9008" marR="9008" marT="9008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latin typeface="Avenir Next Regular"/>
                          <a:cs typeface="Avenir Next Regular"/>
                        </a:rPr>
                        <a:t>7,48</a:t>
                      </a:r>
                      <a:endParaRPr lang="en-US" sz="1000" dirty="0">
                        <a:latin typeface="Avenir Next Regular"/>
                        <a:cs typeface="Avenir Next Regular"/>
                      </a:endParaRPr>
                    </a:p>
                  </a:txBody>
                  <a:tcPr marL="9008" marR="9008" marT="9008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latin typeface="Avenir Next Regular"/>
                          <a:cs typeface="Avenir Next Regular"/>
                        </a:rPr>
                        <a:t>1,34%</a:t>
                      </a:r>
                      <a:endParaRPr lang="en-US" sz="1000" dirty="0">
                        <a:latin typeface="Avenir Next Regular"/>
                        <a:cs typeface="Avenir Next Regular"/>
                      </a:endParaRPr>
                    </a:p>
                  </a:txBody>
                  <a:tcPr marL="9008" marR="9008" marT="9008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latin typeface="Avenir Next Regular"/>
                          <a:cs typeface="Avenir Next Regular"/>
                        </a:rPr>
                        <a:t>2,38%</a:t>
                      </a:r>
                      <a:endParaRPr lang="en-US" sz="1000" dirty="0">
                        <a:latin typeface="Avenir Next Regular"/>
                        <a:cs typeface="Avenir Next Regular"/>
                      </a:endParaRPr>
                    </a:p>
                  </a:txBody>
                  <a:tcPr marL="9008" marR="9008" marT="9008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latin typeface="Avenir Next Regular"/>
                          <a:cs typeface="Avenir Next Regular"/>
                        </a:rPr>
                        <a:t>4,65</a:t>
                      </a:r>
                      <a:endParaRPr lang="en-US" sz="1000" dirty="0">
                        <a:latin typeface="Avenir Next Regular"/>
                        <a:cs typeface="Avenir Next Regular"/>
                      </a:endParaRPr>
                    </a:p>
                  </a:txBody>
                  <a:tcPr marL="9008" marR="9008" marT="9008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latin typeface="Avenir Next Regular"/>
                          <a:cs typeface="Avenir Next Regular"/>
                        </a:rPr>
                        <a:t>0,53%</a:t>
                      </a:r>
                      <a:endParaRPr lang="en-US" sz="1000" dirty="0">
                        <a:latin typeface="Avenir Next Regular"/>
                        <a:cs typeface="Avenir Next Regular"/>
                      </a:endParaRPr>
                    </a:p>
                  </a:txBody>
                  <a:tcPr marL="9008" marR="9008" marT="9008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latin typeface="Avenir Next Regular"/>
                          <a:cs typeface="Avenir Next Regular"/>
                        </a:rPr>
                        <a:t>1,20%</a:t>
                      </a:r>
                      <a:endParaRPr lang="en-US" sz="1000" dirty="0">
                        <a:latin typeface="Avenir Next Regular"/>
                        <a:cs typeface="Avenir Next Regular"/>
                      </a:endParaRPr>
                    </a:p>
                  </a:txBody>
                  <a:tcPr marL="9008" marR="9008" marT="9008" marB="0" anchor="ctr"/>
                </a:tc>
              </a:tr>
              <a:tr h="289892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Avenir Next Regular"/>
                          <a:cs typeface="Avenir Next Regular"/>
                        </a:rPr>
                        <a:t>Horizontalni</a:t>
                      </a:r>
                      <a:r>
                        <a:rPr lang="en-US" sz="12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Avenir Next Regular"/>
                          <a:cs typeface="Avenir Next Regular"/>
                        </a:rPr>
                        <a:t> </a:t>
                      </a:r>
                      <a:r>
                        <a:rPr lang="en-US" sz="12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Avenir Next Regular"/>
                          <a:cs typeface="Avenir Next Regular"/>
                        </a:rPr>
                        <a:t>cilji</a:t>
                      </a:r>
                      <a:endParaRPr lang="en-US" sz="1200" b="1" i="0" u="none" strike="noStrike" dirty="0">
                        <a:solidFill>
                          <a:srgbClr val="FFFFFF"/>
                        </a:solidFill>
                        <a:effectLst/>
                        <a:latin typeface="Avenir Next Regular"/>
                        <a:cs typeface="Avenir Next Regular"/>
                      </a:endParaRPr>
                    </a:p>
                  </a:txBody>
                  <a:tcPr marL="9008" marR="9008" marT="9008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latin typeface="Avenir Next Regular"/>
                          <a:cs typeface="Avenir Next Regular"/>
                        </a:rPr>
                        <a:t>299,26</a:t>
                      </a:r>
                      <a:endParaRPr lang="en-US" sz="1000" dirty="0">
                        <a:latin typeface="Avenir Next Regular"/>
                        <a:cs typeface="Avenir Next Regular"/>
                      </a:endParaRPr>
                    </a:p>
                  </a:txBody>
                  <a:tcPr marL="9008" marR="9008" marT="9008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latin typeface="Avenir Next Regular"/>
                          <a:cs typeface="Avenir Next Regular"/>
                        </a:rPr>
                        <a:t>100,00%</a:t>
                      </a:r>
                      <a:endParaRPr lang="en-US" sz="1000" dirty="0">
                        <a:latin typeface="Avenir Next Regular"/>
                        <a:cs typeface="Avenir Next Regular"/>
                      </a:endParaRPr>
                    </a:p>
                  </a:txBody>
                  <a:tcPr marL="9008" marR="9008" marT="9008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latin typeface="Avenir Next Regular"/>
                          <a:cs typeface="Avenir Next Regular"/>
                        </a:rPr>
                        <a:t>100,00%</a:t>
                      </a:r>
                      <a:endParaRPr lang="en-US" sz="1000" dirty="0">
                        <a:latin typeface="Avenir Next Regular"/>
                        <a:cs typeface="Avenir Next Regular"/>
                      </a:endParaRPr>
                    </a:p>
                  </a:txBody>
                  <a:tcPr marL="9008" marR="9008" marT="9008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latin typeface="Avenir Next Regular"/>
                          <a:cs typeface="Avenir Next Regular"/>
                        </a:rPr>
                        <a:t>558,07</a:t>
                      </a:r>
                      <a:endParaRPr lang="en-US" sz="1000" dirty="0">
                        <a:latin typeface="Avenir Next Regular"/>
                        <a:cs typeface="Avenir Next Regular"/>
                      </a:endParaRPr>
                    </a:p>
                  </a:txBody>
                  <a:tcPr marL="9008" marR="9008" marT="9008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latin typeface="Avenir Next Regular"/>
                          <a:cs typeface="Avenir Next Regular"/>
                        </a:rPr>
                        <a:t>100,00%</a:t>
                      </a:r>
                      <a:endParaRPr lang="en-US" sz="1000" dirty="0">
                        <a:latin typeface="Avenir Next Regular"/>
                        <a:cs typeface="Avenir Next Regular"/>
                      </a:endParaRPr>
                    </a:p>
                  </a:txBody>
                  <a:tcPr marL="9008" marR="9008" marT="9008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latin typeface="Avenir Next Regular"/>
                          <a:cs typeface="Avenir Next Regular"/>
                        </a:rPr>
                        <a:t>100,00%</a:t>
                      </a:r>
                      <a:endParaRPr lang="en-US" sz="1000" dirty="0">
                        <a:latin typeface="Avenir Next Regular"/>
                        <a:cs typeface="Avenir Next Regular"/>
                      </a:endParaRPr>
                    </a:p>
                  </a:txBody>
                  <a:tcPr marL="9008" marR="9008" marT="9008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latin typeface="Avenir Next Regular"/>
                          <a:cs typeface="Avenir Next Regular"/>
                        </a:rPr>
                        <a:t>869,39</a:t>
                      </a:r>
                      <a:endParaRPr lang="en-US" sz="1000" dirty="0">
                        <a:latin typeface="Avenir Next Regular"/>
                        <a:cs typeface="Avenir Next Regular"/>
                      </a:endParaRPr>
                    </a:p>
                  </a:txBody>
                  <a:tcPr marL="9008" marR="9008" marT="9008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latin typeface="Avenir Next Regular"/>
                          <a:cs typeface="Avenir Next Regular"/>
                        </a:rPr>
                        <a:t>100,00%</a:t>
                      </a:r>
                      <a:endParaRPr lang="en-US" sz="1000" dirty="0">
                        <a:latin typeface="Avenir Next Regular"/>
                        <a:cs typeface="Avenir Next Regular"/>
                      </a:endParaRPr>
                    </a:p>
                  </a:txBody>
                  <a:tcPr marL="9008" marR="9008" marT="9008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latin typeface="Avenir Next Regular"/>
                          <a:cs typeface="Avenir Next Regular"/>
                        </a:rPr>
                        <a:t>100,00%</a:t>
                      </a:r>
                      <a:endParaRPr lang="en-US" sz="1000" dirty="0">
                        <a:latin typeface="Avenir Next Regular"/>
                        <a:cs typeface="Avenir Next Regular"/>
                      </a:endParaRPr>
                    </a:p>
                  </a:txBody>
                  <a:tcPr marL="9008" marR="9008" marT="9008" marB="0" anchor="ctr"/>
                </a:tc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5724128" y="6165304"/>
            <a:ext cx="309634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0" dirty="0" err="1" smtClean="0">
                <a:latin typeface="Avenir Next Regular"/>
                <a:cs typeface="Avenir Next Regular"/>
              </a:rPr>
              <a:t>Vir</a:t>
            </a:r>
            <a:r>
              <a:rPr lang="en-US" sz="1000" b="0" dirty="0" smtClean="0">
                <a:latin typeface="Avenir Next Regular"/>
                <a:cs typeface="Avenir Next Regular"/>
              </a:rPr>
              <a:t>: </a:t>
            </a:r>
            <a:r>
              <a:rPr lang="en-US" sz="1000" b="0" dirty="0" err="1" smtClean="0">
                <a:latin typeface="Avenir Next Regular"/>
                <a:cs typeface="Avenir Next Regular"/>
              </a:rPr>
              <a:t>Ministrstvo</a:t>
            </a:r>
            <a:r>
              <a:rPr lang="en-US" sz="1000" b="0" dirty="0" smtClean="0">
                <a:latin typeface="Avenir Next Regular"/>
                <a:cs typeface="Avenir Next Regular"/>
              </a:rPr>
              <a:t> </a:t>
            </a:r>
            <a:r>
              <a:rPr lang="en-US" sz="1000" b="0" dirty="0" err="1" smtClean="0">
                <a:latin typeface="Avenir Next Regular"/>
                <a:cs typeface="Avenir Next Regular"/>
              </a:rPr>
              <a:t>za</a:t>
            </a:r>
            <a:r>
              <a:rPr lang="en-US" sz="1000" b="0" dirty="0" smtClean="0">
                <a:latin typeface="Avenir Next Regular"/>
                <a:cs typeface="Avenir Next Regular"/>
              </a:rPr>
              <a:t> finance</a:t>
            </a:r>
            <a:endParaRPr lang="en-US" sz="1000" b="0" dirty="0">
              <a:latin typeface="Avenir Next Regular"/>
              <a:cs typeface="Avenir Next Regular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8100392" y="2204864"/>
            <a:ext cx="792088" cy="288032"/>
          </a:xfrm>
          <a:prstGeom prst="rect">
            <a:avLst/>
          </a:prstGeom>
          <a:noFill/>
          <a:ln w="15875">
            <a:solidFill>
              <a:srgbClr val="002060"/>
            </a:solidFill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3" name="Rectangle 12"/>
          <p:cNvSpPr/>
          <p:nvPr/>
        </p:nvSpPr>
        <p:spPr bwMode="auto">
          <a:xfrm>
            <a:off x="8100392" y="3573016"/>
            <a:ext cx="792088" cy="288032"/>
          </a:xfrm>
          <a:prstGeom prst="rect">
            <a:avLst/>
          </a:prstGeom>
          <a:noFill/>
          <a:ln w="15875">
            <a:solidFill>
              <a:srgbClr val="002060"/>
            </a:solidFill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8100392" y="1916832"/>
            <a:ext cx="792088" cy="288032"/>
          </a:xfrm>
          <a:prstGeom prst="rect">
            <a:avLst/>
          </a:prstGeom>
          <a:noFill/>
          <a:ln w="15875">
            <a:solidFill>
              <a:srgbClr val="002060"/>
            </a:solidFill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8100392" y="2852936"/>
            <a:ext cx="792088" cy="288032"/>
          </a:xfrm>
          <a:prstGeom prst="rect">
            <a:avLst/>
          </a:prstGeom>
          <a:noFill/>
          <a:ln w="15875">
            <a:solidFill>
              <a:srgbClr val="002060"/>
            </a:solidFill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7524328" y="4221088"/>
            <a:ext cx="792088" cy="288032"/>
          </a:xfrm>
          <a:prstGeom prst="rect">
            <a:avLst/>
          </a:prstGeom>
          <a:noFill/>
          <a:ln w="15875">
            <a:solidFill>
              <a:srgbClr val="002060"/>
            </a:solidFill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62136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  <p:bldP spid="14" grpId="0" animBg="1"/>
      <p:bldP spid="15" grpId="0" animBg="1"/>
      <p:bldP spid="1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1043608" y="260648"/>
            <a:ext cx="7940352" cy="468784"/>
          </a:xfrm>
        </p:spPr>
        <p:txBody>
          <a:bodyPr/>
          <a:lstStyle/>
          <a:p>
            <a:pPr algn="r"/>
            <a:r>
              <a:rPr lang="sl-SI" sz="2400" dirty="0" smtClean="0">
                <a:solidFill>
                  <a:srgbClr val="000000"/>
                </a:solidFill>
                <a:latin typeface="Avenir Next Regular"/>
                <a:cs typeface="Avenir Next Regular"/>
              </a:rPr>
              <a:t>Delež državnih pomoči v Sloveniji v BDP po izbranih kategorijah</a:t>
            </a:r>
            <a:endParaRPr lang="sl-SI" sz="2400" dirty="0">
              <a:solidFill>
                <a:srgbClr val="000000"/>
              </a:solidFill>
              <a:latin typeface="Avenir Next Regular"/>
              <a:cs typeface="Avenir Next Regular"/>
            </a:endParaRPr>
          </a:p>
        </p:txBody>
      </p:sp>
      <p:pic>
        <p:nvPicPr>
          <p:cNvPr id="5" name="Picture 4" descr="https://www.udg.edu/Portals/105/EMTM_Ljubljana.jp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26995" b="6610"/>
          <a:stretch/>
        </p:blipFill>
        <p:spPr bwMode="auto">
          <a:xfrm>
            <a:off x="0" y="6313"/>
            <a:ext cx="574567" cy="57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cxnSp>
        <p:nvCxnSpPr>
          <p:cNvPr id="6" name="Straight Connector 5"/>
          <p:cNvCxnSpPr/>
          <p:nvPr/>
        </p:nvCxnSpPr>
        <p:spPr bwMode="auto">
          <a:xfrm>
            <a:off x="611560" y="764704"/>
            <a:ext cx="8532440" cy="0"/>
          </a:xfrm>
          <a:prstGeom prst="line">
            <a:avLst/>
          </a:prstGeom>
          <a:noFill/>
          <a:ln w="9525" cap="flat" cmpd="sng" algn="ctr">
            <a:solidFill>
              <a:schemeClr val="accent6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" name="Straight Connector 6"/>
          <p:cNvCxnSpPr/>
          <p:nvPr/>
        </p:nvCxnSpPr>
        <p:spPr bwMode="auto">
          <a:xfrm>
            <a:off x="611560" y="6021288"/>
            <a:ext cx="8532440" cy="0"/>
          </a:xfrm>
          <a:prstGeom prst="line">
            <a:avLst/>
          </a:prstGeom>
          <a:noFill/>
          <a:ln w="9525" cap="flat" cmpd="sng" algn="ctr">
            <a:solidFill>
              <a:schemeClr val="accent6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526572343"/>
              </p:ext>
            </p:extLst>
          </p:nvPr>
        </p:nvGraphicFramePr>
        <p:xfrm>
          <a:off x="611560" y="1052736"/>
          <a:ext cx="8064896" cy="44644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5724128" y="6165304"/>
            <a:ext cx="309634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0" dirty="0" err="1" smtClean="0">
                <a:latin typeface="Avenir Next Regular"/>
                <a:cs typeface="Avenir Next Regular"/>
              </a:rPr>
              <a:t>Vir</a:t>
            </a:r>
            <a:r>
              <a:rPr lang="en-US" sz="1000" b="0" dirty="0" smtClean="0">
                <a:latin typeface="Avenir Next Regular"/>
                <a:cs typeface="Avenir Next Regular"/>
              </a:rPr>
              <a:t>: </a:t>
            </a:r>
            <a:r>
              <a:rPr lang="en-US" sz="1000" b="0" dirty="0" err="1" smtClean="0">
                <a:latin typeface="Avenir Next Regular"/>
                <a:cs typeface="Avenir Next Regular"/>
              </a:rPr>
              <a:t>Ministrstvo</a:t>
            </a:r>
            <a:r>
              <a:rPr lang="en-US" sz="1000" b="0" dirty="0" smtClean="0">
                <a:latin typeface="Avenir Next Regular"/>
                <a:cs typeface="Avenir Next Regular"/>
              </a:rPr>
              <a:t> </a:t>
            </a:r>
            <a:r>
              <a:rPr lang="en-US" sz="1000" b="0" dirty="0" err="1" smtClean="0">
                <a:latin typeface="Avenir Next Regular"/>
                <a:cs typeface="Avenir Next Regular"/>
              </a:rPr>
              <a:t>za</a:t>
            </a:r>
            <a:r>
              <a:rPr lang="en-US" sz="1000" b="0" dirty="0" smtClean="0">
                <a:latin typeface="Avenir Next Regular"/>
                <a:cs typeface="Avenir Next Regular"/>
              </a:rPr>
              <a:t> finance</a:t>
            </a:r>
            <a:endParaRPr lang="en-US" sz="1000" b="0" dirty="0">
              <a:latin typeface="Avenir Next Regular"/>
              <a:cs typeface="Avenir Next Regular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889430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sl-SI" sz="2800" dirty="0" smtClean="0">
                <a:solidFill>
                  <a:schemeClr val="tx1"/>
                </a:solidFill>
              </a:rPr>
              <a:t>Distribucija državne pomoči v Sloveniji</a:t>
            </a:r>
            <a:br>
              <a:rPr lang="sl-SI" sz="2800" dirty="0" smtClean="0">
                <a:solidFill>
                  <a:schemeClr val="tx1"/>
                </a:solidFill>
              </a:rPr>
            </a:br>
            <a:r>
              <a:rPr lang="sl-SI" sz="2800" dirty="0" smtClean="0">
                <a:solidFill>
                  <a:schemeClr val="tx1"/>
                </a:solidFill>
              </a:rPr>
              <a:t>na osnovi </a:t>
            </a:r>
            <a:r>
              <a:rPr lang="sl-SI" sz="2800" dirty="0" err="1" smtClean="0">
                <a:solidFill>
                  <a:schemeClr val="tx1"/>
                </a:solidFill>
              </a:rPr>
              <a:t>mikro</a:t>
            </a:r>
            <a:r>
              <a:rPr lang="sl-SI" sz="2800" dirty="0" smtClean="0">
                <a:solidFill>
                  <a:schemeClr val="tx1"/>
                </a:solidFill>
              </a:rPr>
              <a:t> </a:t>
            </a:r>
            <a:r>
              <a:rPr lang="sl-SI" sz="2800" dirty="0" smtClean="0">
                <a:solidFill>
                  <a:schemeClr val="tx1"/>
                </a:solidFill>
              </a:rPr>
              <a:t>podatkov za obdobje 1998-2012 </a:t>
            </a:r>
            <a:r>
              <a:rPr lang="sl-SI" sz="2800" dirty="0" smtClean="0">
                <a:solidFill>
                  <a:schemeClr val="tx1"/>
                </a:solidFill>
              </a:rPr>
              <a:t>(</a:t>
            </a:r>
            <a:r>
              <a:rPr lang="sl-SI" sz="2800" dirty="0" smtClean="0">
                <a:solidFill>
                  <a:schemeClr val="tx1"/>
                </a:solidFill>
              </a:rPr>
              <a:t>vsi subjekti)</a:t>
            </a:r>
            <a:endParaRPr lang="en-US" sz="1800" dirty="0">
              <a:solidFill>
                <a:schemeClr val="tx1"/>
              </a:solidFill>
            </a:endParaRPr>
          </a:p>
        </p:txBody>
      </p:sp>
      <p:pic>
        <p:nvPicPr>
          <p:cNvPr id="4" name="Picture 3" descr="https://www.udg.edu/Portals/105/EMTM_Ljubljana.jp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26995" b="6610"/>
          <a:stretch/>
        </p:blipFill>
        <p:spPr bwMode="auto">
          <a:xfrm>
            <a:off x="0" y="6313"/>
            <a:ext cx="574567" cy="57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cxnSp>
        <p:nvCxnSpPr>
          <p:cNvPr id="5" name="Straight Connector 4"/>
          <p:cNvCxnSpPr/>
          <p:nvPr/>
        </p:nvCxnSpPr>
        <p:spPr bwMode="auto">
          <a:xfrm>
            <a:off x="611560" y="6021288"/>
            <a:ext cx="8532440" cy="0"/>
          </a:xfrm>
          <a:prstGeom prst="line">
            <a:avLst/>
          </a:prstGeom>
          <a:noFill/>
          <a:ln w="9525" cap="flat" cmpd="sng" algn="ctr">
            <a:solidFill>
              <a:schemeClr val="accent6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" name="Straight Connector 5"/>
          <p:cNvCxnSpPr/>
          <p:nvPr/>
        </p:nvCxnSpPr>
        <p:spPr bwMode="auto">
          <a:xfrm>
            <a:off x="611560" y="1196752"/>
            <a:ext cx="8532440" cy="0"/>
          </a:xfrm>
          <a:prstGeom prst="line">
            <a:avLst/>
          </a:prstGeom>
          <a:noFill/>
          <a:ln w="9525" cap="flat" cmpd="sng" algn="ctr">
            <a:solidFill>
              <a:schemeClr val="accent6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" y="1628800"/>
            <a:ext cx="4716016" cy="3743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1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572000" y="1628800"/>
            <a:ext cx="4572000" cy="37448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Rectangle 8"/>
          <p:cNvSpPr/>
          <p:nvPr/>
        </p:nvSpPr>
        <p:spPr bwMode="auto">
          <a:xfrm>
            <a:off x="5076056" y="1700808"/>
            <a:ext cx="720080" cy="288032"/>
          </a:xfrm>
          <a:prstGeom prst="rect">
            <a:avLst/>
          </a:prstGeom>
          <a:noFill/>
          <a:ln w="15875">
            <a:solidFill>
              <a:srgbClr val="002060"/>
            </a:solidFill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0" name="Oval 9"/>
          <p:cNvSpPr/>
          <p:nvPr/>
        </p:nvSpPr>
        <p:spPr bwMode="auto">
          <a:xfrm>
            <a:off x="8460432" y="4437112"/>
            <a:ext cx="576064" cy="504056"/>
          </a:xfrm>
          <a:prstGeom prst="ellipse">
            <a:avLst/>
          </a:prstGeom>
          <a:noFill/>
          <a:ln w="12700">
            <a:solidFill>
              <a:schemeClr val="tx1"/>
            </a:solidFill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724128" y="6165304"/>
            <a:ext cx="309634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0" dirty="0" err="1" smtClean="0">
                <a:latin typeface="Avenir Next Regular"/>
                <a:cs typeface="Avenir Next Regular"/>
              </a:rPr>
              <a:t>Vir</a:t>
            </a:r>
            <a:r>
              <a:rPr lang="en-US" sz="1000" b="0" dirty="0" smtClean="0">
                <a:latin typeface="Avenir Next Regular"/>
                <a:cs typeface="Avenir Next Regular"/>
              </a:rPr>
              <a:t>: </a:t>
            </a:r>
            <a:r>
              <a:rPr lang="en-US" sz="1000" b="0" dirty="0" err="1" smtClean="0">
                <a:latin typeface="Avenir Next Regular"/>
                <a:cs typeface="Avenir Next Regular"/>
              </a:rPr>
              <a:t>Ministrstvo</a:t>
            </a:r>
            <a:r>
              <a:rPr lang="en-US" sz="1000" b="0" dirty="0" smtClean="0">
                <a:latin typeface="Avenir Next Regular"/>
                <a:cs typeface="Avenir Next Regular"/>
              </a:rPr>
              <a:t> </a:t>
            </a:r>
            <a:r>
              <a:rPr lang="en-US" sz="1000" b="0" dirty="0" err="1" smtClean="0">
                <a:latin typeface="Avenir Next Regular"/>
                <a:cs typeface="Avenir Next Regular"/>
              </a:rPr>
              <a:t>za</a:t>
            </a:r>
            <a:r>
              <a:rPr lang="en-US" sz="1000" b="0" dirty="0" smtClean="0">
                <a:latin typeface="Avenir Next Regular"/>
                <a:cs typeface="Avenir Next Regular"/>
              </a:rPr>
              <a:t> </a:t>
            </a:r>
            <a:r>
              <a:rPr lang="en-US" sz="1000" b="0" dirty="0" smtClean="0">
                <a:latin typeface="Avenir Next Regular"/>
                <a:cs typeface="Avenir Next Regular"/>
              </a:rPr>
              <a:t>finance</a:t>
            </a:r>
            <a:r>
              <a:rPr lang="sl-SI" sz="1000" b="0" dirty="0" smtClean="0">
                <a:latin typeface="Avenir Next Regular"/>
                <a:cs typeface="Avenir Next Regular"/>
              </a:rPr>
              <a:t> in lastni izračuni</a:t>
            </a:r>
            <a:endParaRPr lang="en-US" sz="1000" b="0" dirty="0">
              <a:latin typeface="Avenir Next Regular"/>
              <a:cs typeface="Avenir Next Regular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2600" y="476672"/>
            <a:ext cx="7391400" cy="1081088"/>
          </a:xfrm>
        </p:spPr>
        <p:txBody>
          <a:bodyPr/>
          <a:lstStyle/>
          <a:p>
            <a:pPr algn="r"/>
            <a:r>
              <a:rPr lang="en-GB" sz="2400" dirty="0" err="1" smtClean="0">
                <a:solidFill>
                  <a:schemeClr val="tx1"/>
                </a:solidFill>
              </a:rPr>
              <a:t>Sumarne</a:t>
            </a:r>
            <a:r>
              <a:rPr lang="en-GB" sz="2400" dirty="0" smtClean="0">
                <a:solidFill>
                  <a:schemeClr val="tx1"/>
                </a:solidFill>
              </a:rPr>
              <a:t> </a:t>
            </a:r>
            <a:r>
              <a:rPr lang="en-GB" sz="2400" dirty="0" err="1" smtClean="0">
                <a:solidFill>
                  <a:schemeClr val="tx1"/>
                </a:solidFill>
              </a:rPr>
              <a:t>statistike</a:t>
            </a:r>
            <a:r>
              <a:rPr lang="en-GB" sz="2400" dirty="0" smtClean="0">
                <a:solidFill>
                  <a:schemeClr val="tx1"/>
                </a:solidFill>
              </a:rPr>
              <a:t> </a:t>
            </a:r>
            <a:r>
              <a:rPr lang="en-GB" sz="2400" dirty="0" err="1" smtClean="0">
                <a:solidFill>
                  <a:schemeClr val="tx1"/>
                </a:solidFill>
              </a:rPr>
              <a:t>vseh</a:t>
            </a:r>
            <a:r>
              <a:rPr lang="en-GB" sz="2400" dirty="0" smtClean="0">
                <a:solidFill>
                  <a:schemeClr val="tx1"/>
                </a:solidFill>
              </a:rPr>
              <a:t> </a:t>
            </a:r>
            <a:r>
              <a:rPr lang="en-GB" sz="2400" dirty="0" err="1" smtClean="0">
                <a:solidFill>
                  <a:schemeClr val="tx1"/>
                </a:solidFill>
              </a:rPr>
              <a:t>podjetij</a:t>
            </a:r>
            <a:r>
              <a:rPr lang="en-GB" sz="2400" dirty="0" smtClean="0">
                <a:solidFill>
                  <a:schemeClr val="tx1"/>
                </a:solidFill>
              </a:rPr>
              <a:t> v </a:t>
            </a:r>
            <a:r>
              <a:rPr lang="en-GB" sz="2400" b="1" dirty="0" err="1" smtClean="0">
                <a:solidFill>
                  <a:schemeClr val="tx2"/>
                </a:solidFill>
              </a:rPr>
              <a:t>vzorcu</a:t>
            </a:r>
            <a:r>
              <a:rPr lang="en-GB" sz="2400" dirty="0" smtClean="0">
                <a:solidFill>
                  <a:schemeClr val="tx1"/>
                </a:solidFill>
              </a:rPr>
              <a:t> </a:t>
            </a:r>
            <a:r>
              <a:rPr lang="en-GB" sz="2400" dirty="0" err="1" smtClean="0">
                <a:solidFill>
                  <a:schemeClr val="tx1"/>
                </a:solidFill>
              </a:rPr>
              <a:t>ter</a:t>
            </a:r>
            <a:r>
              <a:rPr lang="en-GB" sz="2400" dirty="0" smtClean="0">
                <a:solidFill>
                  <a:schemeClr val="tx1"/>
                </a:solidFill>
              </a:rPr>
              <a:t> </a:t>
            </a:r>
            <a:r>
              <a:rPr lang="en-GB" sz="2400" b="1" dirty="0" err="1" smtClean="0">
                <a:solidFill>
                  <a:schemeClr val="accent2"/>
                </a:solidFill>
              </a:rPr>
              <a:t>podvzorca</a:t>
            </a:r>
            <a:r>
              <a:rPr lang="en-GB" sz="2400" b="1" dirty="0" smtClean="0">
                <a:solidFill>
                  <a:schemeClr val="accent2"/>
                </a:solidFill>
              </a:rPr>
              <a:t> </a:t>
            </a:r>
            <a:r>
              <a:rPr lang="en-GB" sz="2400" b="1" dirty="0" err="1" smtClean="0">
                <a:solidFill>
                  <a:schemeClr val="accent2"/>
                </a:solidFill>
              </a:rPr>
              <a:t>podjetij</a:t>
            </a:r>
            <a:r>
              <a:rPr lang="en-GB" sz="2400" b="1" dirty="0" smtClean="0">
                <a:solidFill>
                  <a:schemeClr val="accent2"/>
                </a:solidFill>
              </a:rPr>
              <a:t>, </a:t>
            </a:r>
            <a:r>
              <a:rPr lang="en-GB" sz="2400" b="1" dirty="0" err="1" smtClean="0">
                <a:solidFill>
                  <a:schemeClr val="accent2"/>
                </a:solidFill>
              </a:rPr>
              <a:t>ki</a:t>
            </a:r>
            <a:r>
              <a:rPr lang="en-GB" sz="2400" b="1" dirty="0" smtClean="0">
                <a:solidFill>
                  <a:schemeClr val="accent2"/>
                </a:solidFill>
              </a:rPr>
              <a:t> so </a:t>
            </a:r>
            <a:r>
              <a:rPr lang="en-GB" sz="2400" b="1" dirty="0" err="1" smtClean="0">
                <a:solidFill>
                  <a:schemeClr val="accent2"/>
                </a:solidFill>
              </a:rPr>
              <a:t>dobila</a:t>
            </a:r>
            <a:r>
              <a:rPr lang="en-GB" sz="2400" b="1" dirty="0" smtClean="0">
                <a:solidFill>
                  <a:schemeClr val="accent2"/>
                </a:solidFill>
              </a:rPr>
              <a:t> </a:t>
            </a:r>
            <a:r>
              <a:rPr lang="en-GB" sz="2400" b="1" dirty="0" err="1" smtClean="0">
                <a:solidFill>
                  <a:schemeClr val="accent2"/>
                </a:solidFill>
              </a:rPr>
              <a:t>državno</a:t>
            </a:r>
            <a:r>
              <a:rPr lang="en-GB" sz="2400" b="1" dirty="0" smtClean="0">
                <a:solidFill>
                  <a:schemeClr val="accent2"/>
                </a:solidFill>
              </a:rPr>
              <a:t> </a:t>
            </a:r>
            <a:r>
              <a:rPr lang="en-GB" sz="2400" b="1" dirty="0" err="1" smtClean="0">
                <a:solidFill>
                  <a:schemeClr val="accent2"/>
                </a:solidFill>
              </a:rPr>
              <a:t>pomoč</a:t>
            </a:r>
            <a:r>
              <a:rPr lang="en-GB" sz="2400" b="1" dirty="0" smtClean="0">
                <a:solidFill>
                  <a:schemeClr val="accent2"/>
                </a:solidFill>
              </a:rPr>
              <a:t> </a:t>
            </a:r>
            <a:r>
              <a:rPr lang="en-GB" sz="2400" dirty="0" smtClean="0">
                <a:solidFill>
                  <a:schemeClr val="tx1"/>
                </a:solidFill>
              </a:rPr>
              <a:t>v</a:t>
            </a:r>
            <a:r>
              <a:rPr lang="sl-SI" sz="2400" dirty="0" smtClean="0">
                <a:solidFill>
                  <a:schemeClr val="tx1"/>
                </a:solidFill>
              </a:rPr>
              <a:t> Sloveniji v</a:t>
            </a:r>
            <a:r>
              <a:rPr lang="en-GB" sz="2400" dirty="0" smtClean="0">
                <a:solidFill>
                  <a:schemeClr val="tx1"/>
                </a:solidFill>
              </a:rPr>
              <a:t> </a:t>
            </a:r>
            <a:r>
              <a:rPr lang="en-GB" sz="2400" dirty="0" err="1" smtClean="0">
                <a:solidFill>
                  <a:schemeClr val="tx1"/>
                </a:solidFill>
              </a:rPr>
              <a:t>obdobju</a:t>
            </a:r>
            <a:r>
              <a:rPr lang="en-GB" sz="2400" dirty="0" smtClean="0">
                <a:solidFill>
                  <a:schemeClr val="tx1"/>
                </a:solidFill>
              </a:rPr>
              <a:t> 1998-2012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95536" y="4725144"/>
            <a:ext cx="8748464" cy="14588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GB" sz="1600" b="0" dirty="0" err="1" smtClean="0"/>
              <a:t>Vzorec</a:t>
            </a:r>
            <a:r>
              <a:rPr lang="en-GB" sz="1600" b="0" dirty="0" smtClean="0"/>
              <a:t> </a:t>
            </a:r>
            <a:r>
              <a:rPr lang="en-GB" sz="1600" b="0" dirty="0" err="1" smtClean="0"/>
              <a:t>vključuje</a:t>
            </a:r>
            <a:r>
              <a:rPr lang="en-GB" sz="1600" b="0" dirty="0" smtClean="0"/>
              <a:t> </a:t>
            </a:r>
            <a:r>
              <a:rPr lang="en-GB" sz="1600" b="0" dirty="0" err="1" smtClean="0"/>
              <a:t>vsa</a:t>
            </a:r>
            <a:r>
              <a:rPr lang="en-GB" sz="1600" b="0" dirty="0" smtClean="0"/>
              <a:t> </a:t>
            </a:r>
            <a:r>
              <a:rPr lang="en-GB" sz="1600" b="0" dirty="0" err="1" smtClean="0"/>
              <a:t>podjetja</a:t>
            </a:r>
            <a:r>
              <a:rPr lang="en-GB" sz="1600" b="0" dirty="0" smtClean="0"/>
              <a:t> z </a:t>
            </a:r>
            <a:r>
              <a:rPr lang="en-GB" sz="1600" b="0" dirty="0" err="1" smtClean="0"/>
              <a:t>več</a:t>
            </a:r>
            <a:r>
              <a:rPr lang="en-GB" sz="1600" b="0" dirty="0" smtClean="0"/>
              <a:t> </a:t>
            </a:r>
            <a:r>
              <a:rPr lang="en-GB" sz="1600" b="0" dirty="0" err="1" smtClean="0"/>
              <a:t>kot</a:t>
            </a:r>
            <a:r>
              <a:rPr lang="en-GB" sz="1600" b="0" dirty="0" smtClean="0"/>
              <a:t> 5 </a:t>
            </a:r>
            <a:r>
              <a:rPr lang="en-GB" sz="1600" b="0" dirty="0" err="1" smtClean="0"/>
              <a:t>zaposlenimi</a:t>
            </a:r>
            <a:r>
              <a:rPr lang="en-GB" sz="1600" b="0" dirty="0" smtClean="0"/>
              <a:t>, </a:t>
            </a:r>
            <a:r>
              <a:rPr lang="en-GB" sz="1600" b="0" dirty="0" err="1" smtClean="0"/>
              <a:t>ki</a:t>
            </a:r>
            <a:r>
              <a:rPr lang="en-GB" sz="1600" b="0" dirty="0" smtClean="0"/>
              <a:t> </a:t>
            </a:r>
            <a:r>
              <a:rPr lang="en-GB" sz="1600" b="0" dirty="0" err="1" smtClean="0"/>
              <a:t>delujejo</a:t>
            </a:r>
            <a:r>
              <a:rPr lang="en-GB" sz="1600" b="0" dirty="0" smtClean="0"/>
              <a:t> v </a:t>
            </a:r>
            <a:r>
              <a:rPr lang="en-GB" sz="1600" b="0" dirty="0" err="1" smtClean="0"/>
              <a:t>predelovalni</a:t>
            </a:r>
            <a:r>
              <a:rPr lang="en-GB" sz="1600" b="0" dirty="0" smtClean="0"/>
              <a:t> </a:t>
            </a:r>
            <a:r>
              <a:rPr lang="en-GB" sz="1600" b="0" dirty="0" err="1" smtClean="0"/>
              <a:t>dejavnosti</a:t>
            </a:r>
            <a:r>
              <a:rPr lang="en-GB" sz="1600" b="0" dirty="0" smtClean="0"/>
              <a:t>, </a:t>
            </a:r>
            <a:r>
              <a:rPr lang="en-GB" sz="1600" b="0" dirty="0" err="1" smtClean="0"/>
              <a:t>rudarstvu</a:t>
            </a:r>
            <a:r>
              <a:rPr lang="en-GB" sz="1600" b="0" dirty="0" smtClean="0"/>
              <a:t> </a:t>
            </a:r>
            <a:r>
              <a:rPr lang="en-GB" sz="1600" b="0" dirty="0" err="1" smtClean="0"/>
              <a:t>ter</a:t>
            </a:r>
            <a:r>
              <a:rPr lang="en-GB" sz="1600" b="0" dirty="0" smtClean="0"/>
              <a:t> </a:t>
            </a:r>
            <a:r>
              <a:rPr lang="en-GB" sz="1600" b="0" dirty="0" err="1" smtClean="0"/>
              <a:t>storitvah</a:t>
            </a:r>
            <a:r>
              <a:rPr lang="sl-SI" sz="1600" b="0" dirty="0" smtClean="0"/>
              <a:t>.</a:t>
            </a:r>
          </a:p>
          <a:p>
            <a:pPr algn="l"/>
            <a:r>
              <a:rPr lang="sl-SI" sz="1600" b="0" dirty="0" err="1" smtClean="0"/>
              <a:t>Podvzorec</a:t>
            </a:r>
            <a:r>
              <a:rPr lang="en-GB" sz="1600" b="0" dirty="0" smtClean="0"/>
              <a:t> </a:t>
            </a:r>
            <a:r>
              <a:rPr lang="en-GB" sz="1600" b="0" dirty="0" err="1" smtClean="0"/>
              <a:t>vključuje</a:t>
            </a:r>
            <a:r>
              <a:rPr lang="en-GB" sz="1600" b="0" dirty="0" smtClean="0"/>
              <a:t> </a:t>
            </a:r>
            <a:r>
              <a:rPr lang="en-GB" sz="1600" b="0" dirty="0" err="1" smtClean="0"/>
              <a:t>vsa</a:t>
            </a:r>
            <a:r>
              <a:rPr lang="en-GB" sz="1600" b="0" dirty="0" smtClean="0"/>
              <a:t> </a:t>
            </a:r>
            <a:r>
              <a:rPr lang="en-GB" sz="1600" b="0" dirty="0" err="1" smtClean="0"/>
              <a:t>podjetja</a:t>
            </a:r>
            <a:r>
              <a:rPr lang="en-GB" sz="1600" b="0" dirty="0" smtClean="0"/>
              <a:t> z </a:t>
            </a:r>
            <a:r>
              <a:rPr lang="en-GB" sz="1600" b="0" dirty="0" err="1" smtClean="0"/>
              <a:t>več</a:t>
            </a:r>
            <a:r>
              <a:rPr lang="en-GB" sz="1600" b="0" dirty="0" smtClean="0"/>
              <a:t> </a:t>
            </a:r>
            <a:r>
              <a:rPr lang="en-GB" sz="1600" b="0" dirty="0" err="1" smtClean="0"/>
              <a:t>kot</a:t>
            </a:r>
            <a:r>
              <a:rPr lang="en-GB" sz="1600" b="0" dirty="0" smtClean="0"/>
              <a:t> 5 </a:t>
            </a:r>
            <a:r>
              <a:rPr lang="en-GB" sz="1600" b="0" dirty="0" err="1" smtClean="0"/>
              <a:t>zaposlenimi</a:t>
            </a:r>
            <a:r>
              <a:rPr lang="en-GB" sz="1600" b="0" dirty="0" smtClean="0"/>
              <a:t>, </a:t>
            </a:r>
            <a:r>
              <a:rPr lang="en-GB" sz="1600" b="0" dirty="0" err="1" smtClean="0"/>
              <a:t>ki</a:t>
            </a:r>
            <a:r>
              <a:rPr lang="en-GB" sz="1600" b="0" dirty="0" smtClean="0"/>
              <a:t> </a:t>
            </a:r>
            <a:r>
              <a:rPr lang="en-GB" sz="1600" b="0" dirty="0" err="1" smtClean="0"/>
              <a:t>delujejo</a:t>
            </a:r>
            <a:r>
              <a:rPr lang="en-GB" sz="1600" b="0" dirty="0" smtClean="0"/>
              <a:t> v </a:t>
            </a:r>
            <a:r>
              <a:rPr lang="en-GB" sz="1600" b="0" dirty="0" err="1" smtClean="0"/>
              <a:t>predelovalni</a:t>
            </a:r>
            <a:r>
              <a:rPr lang="en-GB" sz="1600" b="0" dirty="0" smtClean="0"/>
              <a:t> </a:t>
            </a:r>
            <a:r>
              <a:rPr lang="en-GB" sz="1600" b="0" dirty="0" err="1" smtClean="0"/>
              <a:t>dejavnosti</a:t>
            </a:r>
            <a:r>
              <a:rPr lang="en-GB" sz="1600" b="0" dirty="0" smtClean="0"/>
              <a:t>, </a:t>
            </a:r>
            <a:r>
              <a:rPr lang="en-GB" sz="1600" b="0" dirty="0" err="1" smtClean="0"/>
              <a:t>rudarstvu</a:t>
            </a:r>
            <a:r>
              <a:rPr lang="en-GB" sz="1600" b="0" dirty="0" smtClean="0"/>
              <a:t> </a:t>
            </a:r>
            <a:r>
              <a:rPr lang="en-GB" sz="1600" b="0" dirty="0" err="1" smtClean="0"/>
              <a:t>ter</a:t>
            </a:r>
            <a:r>
              <a:rPr lang="en-GB" sz="1600" b="0" dirty="0" smtClean="0"/>
              <a:t> </a:t>
            </a:r>
            <a:r>
              <a:rPr lang="en-GB" sz="1600" b="0" dirty="0" err="1" smtClean="0"/>
              <a:t>storitvah</a:t>
            </a:r>
            <a:r>
              <a:rPr lang="sl-SI" sz="1600" b="0" dirty="0" smtClean="0"/>
              <a:t> in so dobila državno pomoč. </a:t>
            </a:r>
            <a:endParaRPr lang="en-US" sz="1600" b="0" dirty="0" smtClean="0"/>
          </a:p>
          <a:p>
            <a:pPr algn="l"/>
            <a:endParaRPr lang="en-US" sz="1800" dirty="0"/>
          </a:p>
        </p:txBody>
      </p:sp>
      <p:pic>
        <p:nvPicPr>
          <p:cNvPr id="6" name="Picture 5" descr="https://www.udg.edu/Portals/105/EMTM_Ljubljana.jp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26995" b="6610"/>
          <a:stretch/>
        </p:blipFill>
        <p:spPr bwMode="auto">
          <a:xfrm>
            <a:off x="0" y="6313"/>
            <a:ext cx="574567" cy="57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cxnSp>
        <p:nvCxnSpPr>
          <p:cNvPr id="7" name="Straight Connector 6"/>
          <p:cNvCxnSpPr/>
          <p:nvPr/>
        </p:nvCxnSpPr>
        <p:spPr bwMode="auto">
          <a:xfrm>
            <a:off x="611560" y="6021288"/>
            <a:ext cx="8532440" cy="0"/>
          </a:xfrm>
          <a:prstGeom prst="line">
            <a:avLst/>
          </a:prstGeom>
          <a:noFill/>
          <a:ln w="9525" cap="flat" cmpd="sng" algn="ctr">
            <a:solidFill>
              <a:schemeClr val="accent6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" name="Straight Connector 7"/>
          <p:cNvCxnSpPr/>
          <p:nvPr/>
        </p:nvCxnSpPr>
        <p:spPr bwMode="auto">
          <a:xfrm>
            <a:off x="611560" y="1700808"/>
            <a:ext cx="8532440" cy="0"/>
          </a:xfrm>
          <a:prstGeom prst="line">
            <a:avLst/>
          </a:prstGeom>
          <a:noFill/>
          <a:ln w="9525" cap="flat" cmpd="sng" algn="ctr">
            <a:solidFill>
              <a:schemeClr val="accent6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aphicFrame>
        <p:nvGraphicFramePr>
          <p:cNvPr id="2050" name="Object 2"/>
          <p:cNvGraphicFramePr>
            <a:graphicFrameLocks noChangeAspect="1"/>
          </p:cNvGraphicFramePr>
          <p:nvPr/>
        </p:nvGraphicFramePr>
        <p:xfrm>
          <a:off x="998538" y="1772817"/>
          <a:ext cx="7146925" cy="2413422"/>
        </p:xfrm>
        <a:graphic>
          <a:graphicData uri="http://schemas.openxmlformats.org/presentationml/2006/ole">
            <p:oleObj spid="_x0000_s2050" name="Worksheet" r:id="rId5" imgW="7147501" imgH="1516434" progId="Excel.Sheet.12">
              <p:embed/>
            </p:oleObj>
          </a:graphicData>
        </a:graphic>
      </p:graphicFrame>
      <p:sp>
        <p:nvSpPr>
          <p:cNvPr id="10" name="Rounded Rectangle 9"/>
          <p:cNvSpPr/>
          <p:nvPr/>
        </p:nvSpPr>
        <p:spPr bwMode="auto">
          <a:xfrm>
            <a:off x="3491880" y="2996952"/>
            <a:ext cx="648072" cy="288032"/>
          </a:xfrm>
          <a:prstGeom prst="round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1" name="Oval 10"/>
          <p:cNvSpPr/>
          <p:nvPr/>
        </p:nvSpPr>
        <p:spPr bwMode="auto">
          <a:xfrm>
            <a:off x="3491880" y="2780928"/>
            <a:ext cx="576064" cy="504056"/>
          </a:xfrm>
          <a:prstGeom prst="ellipse">
            <a:avLst/>
          </a:prstGeom>
          <a:noFill/>
          <a:ln w="12700">
            <a:solidFill>
              <a:schemeClr val="tx1"/>
            </a:solidFill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2" name="Oval 11"/>
          <p:cNvSpPr/>
          <p:nvPr/>
        </p:nvSpPr>
        <p:spPr bwMode="auto">
          <a:xfrm>
            <a:off x="5364088" y="2780928"/>
            <a:ext cx="576064" cy="504056"/>
          </a:xfrm>
          <a:prstGeom prst="ellipse">
            <a:avLst/>
          </a:prstGeom>
          <a:noFill/>
          <a:ln w="12700">
            <a:solidFill>
              <a:schemeClr val="tx1"/>
            </a:solidFill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3" name="Oval 12"/>
          <p:cNvSpPr/>
          <p:nvPr/>
        </p:nvSpPr>
        <p:spPr bwMode="auto">
          <a:xfrm>
            <a:off x="4355976" y="2780928"/>
            <a:ext cx="576064" cy="504056"/>
          </a:xfrm>
          <a:prstGeom prst="ellipse">
            <a:avLst/>
          </a:prstGeom>
          <a:noFill/>
          <a:ln w="12700">
            <a:solidFill>
              <a:schemeClr val="tx2"/>
            </a:solidFill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" name="Oval 13"/>
          <p:cNvSpPr/>
          <p:nvPr/>
        </p:nvSpPr>
        <p:spPr bwMode="auto">
          <a:xfrm>
            <a:off x="6372200" y="2780928"/>
            <a:ext cx="576064" cy="504056"/>
          </a:xfrm>
          <a:prstGeom prst="ellipse">
            <a:avLst/>
          </a:prstGeom>
          <a:noFill/>
          <a:ln w="12700">
            <a:solidFill>
              <a:schemeClr val="tx2"/>
            </a:solidFill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724128" y="6165304"/>
            <a:ext cx="309634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0" dirty="0" err="1" smtClean="0">
                <a:latin typeface="Avenir Next Regular"/>
                <a:cs typeface="Avenir Next Regular"/>
              </a:rPr>
              <a:t>Vir</a:t>
            </a:r>
            <a:r>
              <a:rPr lang="en-US" sz="1000" b="0" dirty="0" smtClean="0">
                <a:latin typeface="Avenir Next Regular"/>
                <a:cs typeface="Avenir Next Regular"/>
              </a:rPr>
              <a:t>: </a:t>
            </a:r>
            <a:r>
              <a:rPr lang="en-US" sz="1000" b="0" dirty="0" err="1" smtClean="0">
                <a:latin typeface="Avenir Next Regular"/>
                <a:cs typeface="Avenir Next Regular"/>
              </a:rPr>
              <a:t>Ministrstvo</a:t>
            </a:r>
            <a:r>
              <a:rPr lang="en-US" sz="1000" b="0" dirty="0" smtClean="0">
                <a:latin typeface="Avenir Next Regular"/>
                <a:cs typeface="Avenir Next Regular"/>
              </a:rPr>
              <a:t> </a:t>
            </a:r>
            <a:r>
              <a:rPr lang="en-US" sz="1000" b="0" dirty="0" err="1" smtClean="0">
                <a:latin typeface="Avenir Next Regular"/>
                <a:cs typeface="Avenir Next Regular"/>
              </a:rPr>
              <a:t>za</a:t>
            </a:r>
            <a:r>
              <a:rPr lang="en-US" sz="1000" b="0" dirty="0" smtClean="0">
                <a:latin typeface="Avenir Next Regular"/>
                <a:cs typeface="Avenir Next Regular"/>
              </a:rPr>
              <a:t> </a:t>
            </a:r>
            <a:r>
              <a:rPr lang="en-US" sz="1000" b="0" dirty="0" smtClean="0">
                <a:latin typeface="Avenir Next Regular"/>
                <a:cs typeface="Avenir Next Regular"/>
              </a:rPr>
              <a:t>finance</a:t>
            </a:r>
            <a:r>
              <a:rPr lang="sl-SI" sz="1000" b="0" dirty="0" smtClean="0">
                <a:latin typeface="Avenir Next Regular"/>
                <a:cs typeface="Avenir Next Regular"/>
              </a:rPr>
              <a:t>, AJPES in lastni izračuni</a:t>
            </a:r>
            <a:endParaRPr lang="en-US" sz="1000" b="0" dirty="0">
              <a:latin typeface="Avenir Next Regular"/>
              <a:cs typeface="Avenir Next Regular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3" grpId="0" animBg="1"/>
      <p:bldP spid="1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608" y="188640"/>
            <a:ext cx="8100392" cy="1081088"/>
          </a:xfrm>
        </p:spPr>
        <p:txBody>
          <a:bodyPr/>
          <a:lstStyle/>
          <a:p>
            <a:r>
              <a:rPr lang="sl-SI" sz="2800" dirty="0" smtClean="0">
                <a:solidFill>
                  <a:schemeClr val="tx1"/>
                </a:solidFill>
              </a:rPr>
              <a:t>Povprečna višina državne </a:t>
            </a:r>
            <a:r>
              <a:rPr lang="sl-SI" sz="2800" dirty="0" smtClean="0">
                <a:solidFill>
                  <a:schemeClr val="tx1"/>
                </a:solidFill>
              </a:rPr>
              <a:t>pomoči na </a:t>
            </a:r>
            <a:r>
              <a:rPr lang="sl-SI" sz="2800" dirty="0" err="1" smtClean="0">
                <a:solidFill>
                  <a:schemeClr val="tx1"/>
                </a:solidFill>
              </a:rPr>
              <a:t>podvzorcu</a:t>
            </a:r>
            <a:r>
              <a:rPr lang="sl-SI" sz="2800" dirty="0" smtClean="0">
                <a:solidFill>
                  <a:schemeClr val="tx1"/>
                </a:solidFill>
              </a:rPr>
              <a:t> podjetij v obdobju 1998-2012, ki so dobila državno pomoč </a:t>
            </a:r>
            <a:endParaRPr lang="en-US" sz="2800" dirty="0">
              <a:solidFill>
                <a:schemeClr val="tx1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1403648" y="1340768"/>
          <a:ext cx="7391400" cy="4648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5" name="Picture 4" descr="https://www.udg.edu/Portals/105/EMTM_Ljubljana.jp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26995" b="6610"/>
          <a:stretch/>
        </p:blipFill>
        <p:spPr bwMode="auto">
          <a:xfrm>
            <a:off x="0" y="6313"/>
            <a:ext cx="574567" cy="57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cxnSp>
        <p:nvCxnSpPr>
          <p:cNvPr id="6" name="Straight Connector 5"/>
          <p:cNvCxnSpPr/>
          <p:nvPr/>
        </p:nvCxnSpPr>
        <p:spPr bwMode="auto">
          <a:xfrm>
            <a:off x="611560" y="1340768"/>
            <a:ext cx="8532440" cy="0"/>
          </a:xfrm>
          <a:prstGeom prst="line">
            <a:avLst/>
          </a:prstGeom>
          <a:noFill/>
          <a:ln w="9525" cap="flat" cmpd="sng" algn="ctr">
            <a:solidFill>
              <a:schemeClr val="accent6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" name="Straight Connector 6"/>
          <p:cNvCxnSpPr/>
          <p:nvPr/>
        </p:nvCxnSpPr>
        <p:spPr bwMode="auto">
          <a:xfrm>
            <a:off x="611560" y="6165304"/>
            <a:ext cx="8532440" cy="0"/>
          </a:xfrm>
          <a:prstGeom prst="line">
            <a:avLst/>
          </a:prstGeom>
          <a:noFill/>
          <a:ln w="9525" cap="flat" cmpd="sng" algn="ctr">
            <a:solidFill>
              <a:schemeClr val="accent6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" name="TextBox 7"/>
          <p:cNvSpPr txBox="1"/>
          <p:nvPr/>
        </p:nvSpPr>
        <p:spPr>
          <a:xfrm>
            <a:off x="5724128" y="6165304"/>
            <a:ext cx="309634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0" dirty="0" err="1" smtClean="0">
                <a:latin typeface="Avenir Next Regular"/>
                <a:cs typeface="Avenir Next Regular"/>
              </a:rPr>
              <a:t>Vir</a:t>
            </a:r>
            <a:r>
              <a:rPr lang="en-US" sz="1000" b="0" dirty="0" smtClean="0">
                <a:latin typeface="Avenir Next Regular"/>
                <a:cs typeface="Avenir Next Regular"/>
              </a:rPr>
              <a:t>: </a:t>
            </a:r>
            <a:r>
              <a:rPr lang="en-US" sz="1000" b="0" dirty="0" err="1" smtClean="0">
                <a:latin typeface="Avenir Next Regular"/>
                <a:cs typeface="Avenir Next Regular"/>
              </a:rPr>
              <a:t>Ministrstvo</a:t>
            </a:r>
            <a:r>
              <a:rPr lang="en-US" sz="1000" b="0" dirty="0" smtClean="0">
                <a:latin typeface="Avenir Next Regular"/>
                <a:cs typeface="Avenir Next Regular"/>
              </a:rPr>
              <a:t> </a:t>
            </a:r>
            <a:r>
              <a:rPr lang="en-US" sz="1000" b="0" dirty="0" err="1" smtClean="0">
                <a:latin typeface="Avenir Next Regular"/>
                <a:cs typeface="Avenir Next Regular"/>
              </a:rPr>
              <a:t>za</a:t>
            </a:r>
            <a:r>
              <a:rPr lang="en-US" sz="1000" b="0" dirty="0" smtClean="0">
                <a:latin typeface="Avenir Next Regular"/>
                <a:cs typeface="Avenir Next Regular"/>
              </a:rPr>
              <a:t> </a:t>
            </a:r>
            <a:r>
              <a:rPr lang="en-US" sz="1000" b="0" dirty="0" smtClean="0">
                <a:latin typeface="Avenir Next Regular"/>
                <a:cs typeface="Avenir Next Regular"/>
              </a:rPr>
              <a:t>finance</a:t>
            </a:r>
            <a:r>
              <a:rPr lang="sl-SI" sz="1000" b="0" dirty="0" smtClean="0">
                <a:latin typeface="Avenir Next Regular"/>
                <a:cs typeface="Avenir Next Regular"/>
              </a:rPr>
              <a:t> in lastni izračuni</a:t>
            </a:r>
            <a:endParaRPr lang="en-US" sz="1000" b="0" dirty="0">
              <a:latin typeface="Avenir Next Regular"/>
              <a:cs typeface="Avenir Next Regular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827584" y="5589240"/>
            <a:ext cx="684076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sl-SI" sz="1400" b="0" dirty="0" err="1" smtClean="0"/>
              <a:t>Podzvorec</a:t>
            </a:r>
            <a:r>
              <a:rPr lang="sl-SI" sz="1400" b="0" dirty="0" smtClean="0"/>
              <a:t> </a:t>
            </a:r>
            <a:r>
              <a:rPr lang="en-GB" sz="1400" b="0" dirty="0" err="1" smtClean="0"/>
              <a:t>vključuje</a:t>
            </a:r>
            <a:r>
              <a:rPr lang="en-GB" sz="1400" b="0" dirty="0" smtClean="0"/>
              <a:t> </a:t>
            </a:r>
            <a:r>
              <a:rPr lang="en-GB" sz="1400" b="0" dirty="0" err="1" smtClean="0"/>
              <a:t>vsa</a:t>
            </a:r>
            <a:r>
              <a:rPr lang="en-GB" sz="1400" b="0" dirty="0" smtClean="0"/>
              <a:t> </a:t>
            </a:r>
            <a:r>
              <a:rPr lang="en-GB" sz="1400" b="0" dirty="0" err="1" smtClean="0"/>
              <a:t>podjetja</a:t>
            </a:r>
            <a:r>
              <a:rPr lang="en-GB" sz="1400" b="0" dirty="0" smtClean="0"/>
              <a:t> z </a:t>
            </a:r>
            <a:r>
              <a:rPr lang="en-GB" sz="1400" b="0" dirty="0" err="1" smtClean="0"/>
              <a:t>več</a:t>
            </a:r>
            <a:r>
              <a:rPr lang="en-GB" sz="1400" b="0" dirty="0" smtClean="0"/>
              <a:t> </a:t>
            </a:r>
            <a:r>
              <a:rPr lang="en-GB" sz="1400" b="0" dirty="0" err="1" smtClean="0"/>
              <a:t>kot</a:t>
            </a:r>
            <a:r>
              <a:rPr lang="en-GB" sz="1400" b="0" dirty="0" smtClean="0"/>
              <a:t> 5 </a:t>
            </a:r>
            <a:r>
              <a:rPr lang="en-GB" sz="1400" b="0" dirty="0" err="1" smtClean="0"/>
              <a:t>zaposlenimi</a:t>
            </a:r>
            <a:r>
              <a:rPr lang="en-GB" sz="1400" b="0" dirty="0" smtClean="0"/>
              <a:t>, </a:t>
            </a:r>
            <a:r>
              <a:rPr lang="en-GB" sz="1400" b="0" dirty="0" err="1" smtClean="0"/>
              <a:t>ki</a:t>
            </a:r>
            <a:r>
              <a:rPr lang="en-GB" sz="1400" b="0" dirty="0" smtClean="0"/>
              <a:t> </a:t>
            </a:r>
            <a:r>
              <a:rPr lang="en-GB" sz="1400" b="0" dirty="0" err="1" smtClean="0"/>
              <a:t>delujejo</a:t>
            </a:r>
            <a:r>
              <a:rPr lang="en-GB" sz="1400" b="0" dirty="0" smtClean="0"/>
              <a:t> v </a:t>
            </a:r>
            <a:r>
              <a:rPr lang="en-GB" sz="1400" b="0" dirty="0" err="1" smtClean="0"/>
              <a:t>predelovalni</a:t>
            </a:r>
            <a:r>
              <a:rPr lang="en-GB" sz="1400" b="0" dirty="0" smtClean="0"/>
              <a:t> </a:t>
            </a:r>
            <a:r>
              <a:rPr lang="en-GB" sz="1400" b="0" dirty="0" err="1" smtClean="0"/>
              <a:t>dejavnosti</a:t>
            </a:r>
            <a:r>
              <a:rPr lang="en-GB" sz="1400" b="0" dirty="0" smtClean="0"/>
              <a:t>, </a:t>
            </a:r>
            <a:r>
              <a:rPr lang="en-GB" sz="1400" b="0" dirty="0" err="1" smtClean="0"/>
              <a:t>rudarstvu</a:t>
            </a:r>
            <a:r>
              <a:rPr lang="en-GB" sz="1400" b="0" dirty="0" smtClean="0"/>
              <a:t> </a:t>
            </a:r>
            <a:r>
              <a:rPr lang="en-GB" sz="1400" b="0" dirty="0" err="1" smtClean="0"/>
              <a:t>ter</a:t>
            </a:r>
            <a:r>
              <a:rPr lang="en-GB" sz="1400" b="0" dirty="0" smtClean="0"/>
              <a:t> </a:t>
            </a:r>
            <a:r>
              <a:rPr lang="en-GB" sz="1400" b="0" dirty="0" err="1" smtClean="0"/>
              <a:t>storitvah</a:t>
            </a:r>
            <a:r>
              <a:rPr lang="sl-SI" sz="1400" b="0" dirty="0" smtClean="0"/>
              <a:t> in so dobila državno pomo</a:t>
            </a:r>
            <a:r>
              <a:rPr lang="sl-SI" sz="1400" b="0" dirty="0" smtClean="0"/>
              <a:t>č.</a:t>
            </a:r>
            <a:endParaRPr lang="en-US" sz="1400" b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152400"/>
            <a:ext cx="8308032" cy="1081088"/>
          </a:xfrm>
        </p:spPr>
        <p:txBody>
          <a:bodyPr/>
          <a:lstStyle/>
          <a:p>
            <a:pPr algn="r"/>
            <a:r>
              <a:rPr lang="sl-SI" sz="2400" dirty="0" smtClean="0">
                <a:solidFill>
                  <a:schemeClr val="tx1"/>
                </a:solidFill>
              </a:rPr>
              <a:t>Distribucija državne pomoči v Sloveniji na osnovi </a:t>
            </a:r>
            <a:r>
              <a:rPr lang="sl-SI" sz="2400" dirty="0" err="1" smtClean="0">
                <a:solidFill>
                  <a:schemeClr val="tx1"/>
                </a:solidFill>
              </a:rPr>
              <a:t>mikro</a:t>
            </a:r>
            <a:r>
              <a:rPr lang="sl-SI" sz="2400" dirty="0" smtClean="0">
                <a:solidFill>
                  <a:schemeClr val="tx1"/>
                </a:solidFill>
              </a:rPr>
              <a:t> podatkov -</a:t>
            </a:r>
            <a:r>
              <a:rPr lang="en-GB" sz="2400" dirty="0" smtClean="0">
                <a:solidFill>
                  <a:schemeClr val="tx1"/>
                </a:solidFill>
              </a:rPr>
              <a:t> </a:t>
            </a:r>
            <a:r>
              <a:rPr lang="en-GB" sz="2400" dirty="0" err="1" smtClean="0">
                <a:solidFill>
                  <a:schemeClr val="accent2"/>
                </a:solidFill>
              </a:rPr>
              <a:t>podvz</a:t>
            </a:r>
            <a:r>
              <a:rPr lang="sl-SI" sz="2400" dirty="0" err="1" smtClean="0">
                <a:solidFill>
                  <a:schemeClr val="accent2"/>
                </a:solidFill>
              </a:rPr>
              <a:t>orec</a:t>
            </a:r>
            <a:r>
              <a:rPr lang="en-GB" sz="2400" dirty="0" smtClean="0">
                <a:solidFill>
                  <a:schemeClr val="accent2"/>
                </a:solidFill>
              </a:rPr>
              <a:t> </a:t>
            </a:r>
            <a:r>
              <a:rPr lang="en-GB" sz="2400" dirty="0" err="1" smtClean="0">
                <a:solidFill>
                  <a:schemeClr val="accent2"/>
                </a:solidFill>
              </a:rPr>
              <a:t>podjetij</a:t>
            </a:r>
            <a:r>
              <a:rPr lang="en-GB" sz="2400" dirty="0" smtClean="0">
                <a:solidFill>
                  <a:schemeClr val="accent2"/>
                </a:solidFill>
              </a:rPr>
              <a:t>, </a:t>
            </a:r>
            <a:r>
              <a:rPr lang="en-GB" sz="2400" dirty="0" err="1" smtClean="0">
                <a:solidFill>
                  <a:schemeClr val="accent2"/>
                </a:solidFill>
              </a:rPr>
              <a:t>ki</a:t>
            </a:r>
            <a:r>
              <a:rPr lang="en-GB" sz="2400" dirty="0" smtClean="0">
                <a:solidFill>
                  <a:schemeClr val="accent2"/>
                </a:solidFill>
              </a:rPr>
              <a:t> so </a:t>
            </a:r>
            <a:r>
              <a:rPr lang="en-GB" sz="2400" dirty="0" err="1" smtClean="0">
                <a:solidFill>
                  <a:schemeClr val="accent2"/>
                </a:solidFill>
              </a:rPr>
              <a:t>dobila</a:t>
            </a:r>
            <a:r>
              <a:rPr lang="en-GB" sz="2400" dirty="0" smtClean="0">
                <a:solidFill>
                  <a:schemeClr val="accent2"/>
                </a:solidFill>
              </a:rPr>
              <a:t> </a:t>
            </a:r>
            <a:r>
              <a:rPr lang="en-GB" sz="2400" dirty="0" err="1" smtClean="0">
                <a:solidFill>
                  <a:schemeClr val="accent2"/>
                </a:solidFill>
              </a:rPr>
              <a:t>državno</a:t>
            </a:r>
            <a:r>
              <a:rPr lang="en-GB" sz="2400" dirty="0" smtClean="0">
                <a:solidFill>
                  <a:schemeClr val="accent2"/>
                </a:solidFill>
              </a:rPr>
              <a:t> </a:t>
            </a:r>
            <a:r>
              <a:rPr lang="en-GB" sz="2400" dirty="0" err="1" smtClean="0">
                <a:solidFill>
                  <a:schemeClr val="accent2"/>
                </a:solidFill>
              </a:rPr>
              <a:t>pomoč</a:t>
            </a:r>
            <a:endParaRPr lang="en-US" sz="2400" dirty="0">
              <a:solidFill>
                <a:schemeClr val="accent2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484784"/>
            <a:ext cx="4320480" cy="3743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029075" y="1484784"/>
            <a:ext cx="5114925" cy="3743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Oval 4"/>
          <p:cNvSpPr/>
          <p:nvPr/>
        </p:nvSpPr>
        <p:spPr bwMode="auto">
          <a:xfrm>
            <a:off x="3779912" y="4293096"/>
            <a:ext cx="576064" cy="504056"/>
          </a:xfrm>
          <a:prstGeom prst="ellipse">
            <a:avLst/>
          </a:prstGeom>
          <a:noFill/>
          <a:ln w="12700">
            <a:solidFill>
              <a:schemeClr val="tx2"/>
            </a:solidFill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6" name="Oval 5"/>
          <p:cNvSpPr/>
          <p:nvPr/>
        </p:nvSpPr>
        <p:spPr bwMode="auto">
          <a:xfrm>
            <a:off x="467544" y="1772816"/>
            <a:ext cx="576064" cy="504056"/>
          </a:xfrm>
          <a:prstGeom prst="ellipse">
            <a:avLst/>
          </a:prstGeom>
          <a:noFill/>
          <a:ln w="12700">
            <a:solidFill>
              <a:schemeClr val="tx2"/>
            </a:solidFill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7" name="Straight Connector 6"/>
          <p:cNvCxnSpPr/>
          <p:nvPr/>
        </p:nvCxnSpPr>
        <p:spPr bwMode="auto">
          <a:xfrm>
            <a:off x="611560" y="1340768"/>
            <a:ext cx="8532440" cy="0"/>
          </a:xfrm>
          <a:prstGeom prst="line">
            <a:avLst/>
          </a:prstGeom>
          <a:noFill/>
          <a:ln w="9525" cap="flat" cmpd="sng" algn="ctr">
            <a:solidFill>
              <a:schemeClr val="accent6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" name="Straight Connector 7"/>
          <p:cNvCxnSpPr/>
          <p:nvPr/>
        </p:nvCxnSpPr>
        <p:spPr bwMode="auto">
          <a:xfrm>
            <a:off x="611560" y="6093296"/>
            <a:ext cx="8532440" cy="0"/>
          </a:xfrm>
          <a:prstGeom prst="line">
            <a:avLst/>
          </a:prstGeom>
          <a:noFill/>
          <a:ln w="9525" cap="flat" cmpd="sng" algn="ctr">
            <a:solidFill>
              <a:schemeClr val="accent6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9" name="Picture 8" descr="https://www.udg.edu/Portals/105/EMTM_Ljubljana.jpg"/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26995" b="6610"/>
          <a:stretch/>
        </p:blipFill>
        <p:spPr bwMode="auto">
          <a:xfrm>
            <a:off x="0" y="6313"/>
            <a:ext cx="574567" cy="57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Box 9"/>
          <p:cNvSpPr txBox="1"/>
          <p:nvPr/>
        </p:nvSpPr>
        <p:spPr>
          <a:xfrm>
            <a:off x="5724128" y="6165304"/>
            <a:ext cx="309634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0" dirty="0" err="1" smtClean="0">
                <a:latin typeface="Avenir Next Regular"/>
                <a:cs typeface="Avenir Next Regular"/>
              </a:rPr>
              <a:t>Vir</a:t>
            </a:r>
            <a:r>
              <a:rPr lang="en-US" sz="1000" b="0" dirty="0" smtClean="0">
                <a:latin typeface="Avenir Next Regular"/>
                <a:cs typeface="Avenir Next Regular"/>
              </a:rPr>
              <a:t>: </a:t>
            </a:r>
            <a:r>
              <a:rPr lang="en-US" sz="1000" b="0" dirty="0" err="1" smtClean="0">
                <a:latin typeface="Avenir Next Regular"/>
                <a:cs typeface="Avenir Next Regular"/>
              </a:rPr>
              <a:t>Ministrstvo</a:t>
            </a:r>
            <a:r>
              <a:rPr lang="en-US" sz="1000" b="0" dirty="0" smtClean="0">
                <a:latin typeface="Avenir Next Regular"/>
                <a:cs typeface="Avenir Next Regular"/>
              </a:rPr>
              <a:t> </a:t>
            </a:r>
            <a:r>
              <a:rPr lang="en-US" sz="1000" b="0" dirty="0" err="1" smtClean="0">
                <a:latin typeface="Avenir Next Regular"/>
                <a:cs typeface="Avenir Next Regular"/>
              </a:rPr>
              <a:t>za</a:t>
            </a:r>
            <a:r>
              <a:rPr lang="en-US" sz="1000" b="0" dirty="0" smtClean="0">
                <a:latin typeface="Avenir Next Regular"/>
                <a:cs typeface="Avenir Next Regular"/>
              </a:rPr>
              <a:t> </a:t>
            </a:r>
            <a:r>
              <a:rPr lang="en-US" sz="1000" b="0" dirty="0" smtClean="0">
                <a:latin typeface="Avenir Next Regular"/>
                <a:cs typeface="Avenir Next Regular"/>
              </a:rPr>
              <a:t>finance</a:t>
            </a:r>
            <a:r>
              <a:rPr lang="sl-SI" sz="1000" b="0" dirty="0" smtClean="0">
                <a:latin typeface="Avenir Next Regular"/>
                <a:cs typeface="Avenir Next Regular"/>
              </a:rPr>
              <a:t> in lastni izračuni</a:t>
            </a:r>
            <a:endParaRPr lang="en-US" sz="1000" b="0" dirty="0">
              <a:latin typeface="Avenir Next Regular"/>
              <a:cs typeface="Avenir Next Regular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611560" y="5517232"/>
            <a:ext cx="684076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sl-SI" sz="1400" b="0" dirty="0" err="1" smtClean="0"/>
              <a:t>Podzvorec</a:t>
            </a:r>
            <a:r>
              <a:rPr lang="sl-SI" sz="1400" b="0" dirty="0" smtClean="0"/>
              <a:t> </a:t>
            </a:r>
            <a:r>
              <a:rPr lang="en-GB" sz="1400" b="0" dirty="0" err="1" smtClean="0"/>
              <a:t>vključuje</a:t>
            </a:r>
            <a:r>
              <a:rPr lang="en-GB" sz="1400" b="0" dirty="0" smtClean="0"/>
              <a:t> </a:t>
            </a:r>
            <a:r>
              <a:rPr lang="en-GB" sz="1400" b="0" dirty="0" err="1" smtClean="0"/>
              <a:t>vsa</a:t>
            </a:r>
            <a:r>
              <a:rPr lang="en-GB" sz="1400" b="0" dirty="0" smtClean="0"/>
              <a:t> </a:t>
            </a:r>
            <a:r>
              <a:rPr lang="en-GB" sz="1400" b="0" dirty="0" err="1" smtClean="0"/>
              <a:t>podjetja</a:t>
            </a:r>
            <a:r>
              <a:rPr lang="en-GB" sz="1400" b="0" dirty="0" smtClean="0"/>
              <a:t> z </a:t>
            </a:r>
            <a:r>
              <a:rPr lang="en-GB" sz="1400" b="0" dirty="0" err="1" smtClean="0"/>
              <a:t>več</a:t>
            </a:r>
            <a:r>
              <a:rPr lang="en-GB" sz="1400" b="0" dirty="0" smtClean="0"/>
              <a:t> </a:t>
            </a:r>
            <a:r>
              <a:rPr lang="en-GB" sz="1400" b="0" dirty="0" err="1" smtClean="0"/>
              <a:t>kot</a:t>
            </a:r>
            <a:r>
              <a:rPr lang="en-GB" sz="1400" b="0" dirty="0" smtClean="0"/>
              <a:t> 5 </a:t>
            </a:r>
            <a:r>
              <a:rPr lang="en-GB" sz="1400" b="0" dirty="0" err="1" smtClean="0"/>
              <a:t>zaposlenimi</a:t>
            </a:r>
            <a:r>
              <a:rPr lang="en-GB" sz="1400" b="0" dirty="0" smtClean="0"/>
              <a:t>, </a:t>
            </a:r>
            <a:r>
              <a:rPr lang="en-GB" sz="1400" b="0" dirty="0" err="1" smtClean="0"/>
              <a:t>ki</a:t>
            </a:r>
            <a:r>
              <a:rPr lang="en-GB" sz="1400" b="0" dirty="0" smtClean="0"/>
              <a:t> </a:t>
            </a:r>
            <a:r>
              <a:rPr lang="en-GB" sz="1400" b="0" dirty="0" err="1" smtClean="0"/>
              <a:t>delujejo</a:t>
            </a:r>
            <a:r>
              <a:rPr lang="en-GB" sz="1400" b="0" dirty="0" smtClean="0"/>
              <a:t> v </a:t>
            </a:r>
            <a:r>
              <a:rPr lang="en-GB" sz="1400" b="0" dirty="0" err="1" smtClean="0"/>
              <a:t>predelovalni</a:t>
            </a:r>
            <a:r>
              <a:rPr lang="en-GB" sz="1400" b="0" dirty="0" smtClean="0"/>
              <a:t> </a:t>
            </a:r>
            <a:r>
              <a:rPr lang="en-GB" sz="1400" b="0" dirty="0" err="1" smtClean="0"/>
              <a:t>dejavnosti</a:t>
            </a:r>
            <a:r>
              <a:rPr lang="en-GB" sz="1400" b="0" dirty="0" smtClean="0"/>
              <a:t>, </a:t>
            </a:r>
            <a:r>
              <a:rPr lang="en-GB" sz="1400" b="0" dirty="0" err="1" smtClean="0"/>
              <a:t>rudarstvu</a:t>
            </a:r>
            <a:r>
              <a:rPr lang="en-GB" sz="1400" b="0" dirty="0" smtClean="0"/>
              <a:t> </a:t>
            </a:r>
            <a:r>
              <a:rPr lang="en-GB" sz="1400" b="0" dirty="0" err="1" smtClean="0"/>
              <a:t>ter</a:t>
            </a:r>
            <a:r>
              <a:rPr lang="en-GB" sz="1400" b="0" dirty="0" smtClean="0"/>
              <a:t> </a:t>
            </a:r>
            <a:r>
              <a:rPr lang="en-GB" sz="1400" b="0" dirty="0" err="1" smtClean="0"/>
              <a:t>storitvah</a:t>
            </a:r>
            <a:r>
              <a:rPr lang="sl-SI" sz="1400" b="0" dirty="0" smtClean="0"/>
              <a:t> in so dobila državno pomo</a:t>
            </a:r>
            <a:r>
              <a:rPr lang="sl-SI" sz="1400" b="0" dirty="0" smtClean="0"/>
              <a:t>č.</a:t>
            </a:r>
            <a:endParaRPr lang="en-US" sz="1400" b="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608" y="152400"/>
            <a:ext cx="7947992" cy="1081088"/>
          </a:xfrm>
        </p:spPr>
        <p:txBody>
          <a:bodyPr/>
          <a:lstStyle/>
          <a:p>
            <a:pPr algn="r"/>
            <a:r>
              <a:rPr lang="sl-SI" sz="2000" dirty="0" smtClean="0">
                <a:solidFill>
                  <a:schemeClr val="tx1"/>
                </a:solidFill>
              </a:rPr>
              <a:t>Porazdelitev državne pomoči v Sloveniji med leti 1998-2012 </a:t>
            </a:r>
            <a:r>
              <a:rPr lang="sl-SI" sz="2000" dirty="0" smtClean="0">
                <a:solidFill>
                  <a:schemeClr val="tx1"/>
                </a:solidFill>
              </a:rPr>
              <a:t> na </a:t>
            </a:r>
            <a:r>
              <a:rPr lang="sl-SI" sz="2000" dirty="0" err="1" smtClean="0">
                <a:solidFill>
                  <a:schemeClr val="tx1"/>
                </a:solidFill>
              </a:rPr>
              <a:t>podzvorcu</a:t>
            </a:r>
            <a:r>
              <a:rPr lang="sl-SI" sz="2000" dirty="0" smtClean="0">
                <a:solidFill>
                  <a:schemeClr val="tx1"/>
                </a:solidFill>
              </a:rPr>
              <a:t> podjetij, ki so v obdobju 1998-2012 dobila državno pomoč (</a:t>
            </a:r>
            <a:r>
              <a:rPr lang="en-GB" sz="2000" dirty="0" smtClean="0">
                <a:solidFill>
                  <a:schemeClr val="tx1"/>
                </a:solidFill>
              </a:rPr>
              <a:t>25, 50, 75 in 90 </a:t>
            </a:r>
            <a:r>
              <a:rPr lang="en-GB" sz="2000" dirty="0" err="1" smtClean="0">
                <a:solidFill>
                  <a:schemeClr val="tx1"/>
                </a:solidFill>
              </a:rPr>
              <a:t>centil</a:t>
            </a:r>
            <a:r>
              <a:rPr lang="en-GB" sz="2000" dirty="0" smtClean="0">
                <a:solidFill>
                  <a:schemeClr val="tx1"/>
                </a:solidFill>
              </a:rPr>
              <a:t> </a:t>
            </a:r>
            <a:r>
              <a:rPr lang="en-GB" sz="2000" dirty="0" err="1" smtClean="0">
                <a:solidFill>
                  <a:schemeClr val="tx1"/>
                </a:solidFill>
              </a:rPr>
              <a:t>porazdelitve</a:t>
            </a:r>
            <a:r>
              <a:rPr lang="en-GB" sz="2000" dirty="0" smtClean="0">
                <a:solidFill>
                  <a:schemeClr val="tx1"/>
                </a:solidFill>
              </a:rPr>
              <a:t> </a:t>
            </a:r>
            <a:r>
              <a:rPr lang="en-GB" sz="2000" dirty="0" err="1" smtClean="0">
                <a:solidFill>
                  <a:schemeClr val="tx1"/>
                </a:solidFill>
              </a:rPr>
              <a:t>državnih</a:t>
            </a:r>
            <a:r>
              <a:rPr lang="en-GB" sz="2000" dirty="0" smtClean="0">
                <a:solidFill>
                  <a:schemeClr val="tx1"/>
                </a:solidFill>
              </a:rPr>
              <a:t> </a:t>
            </a:r>
            <a:r>
              <a:rPr lang="en-GB" sz="2000" dirty="0" err="1" smtClean="0">
                <a:solidFill>
                  <a:schemeClr val="tx1"/>
                </a:solidFill>
              </a:rPr>
              <a:t>pomoči</a:t>
            </a:r>
            <a:r>
              <a:rPr lang="sl-SI" sz="2000" dirty="0" smtClean="0">
                <a:solidFill>
                  <a:schemeClr val="tx1"/>
                </a:solidFill>
              </a:rPr>
              <a:t>)</a:t>
            </a:r>
            <a:endParaRPr lang="en-US" sz="2000" dirty="0">
              <a:solidFill>
                <a:schemeClr val="tx1"/>
              </a:solidFill>
            </a:endParaRPr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06077" y="1600200"/>
            <a:ext cx="5579646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Picture 4" descr="https://www.udg.edu/Portals/105/EMTM_Ljubljana.jp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26995" b="6610"/>
          <a:stretch/>
        </p:blipFill>
        <p:spPr bwMode="auto">
          <a:xfrm>
            <a:off x="0" y="6313"/>
            <a:ext cx="574567" cy="57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cxnSp>
        <p:nvCxnSpPr>
          <p:cNvPr id="6" name="Straight Connector 5"/>
          <p:cNvCxnSpPr/>
          <p:nvPr/>
        </p:nvCxnSpPr>
        <p:spPr bwMode="auto">
          <a:xfrm>
            <a:off x="611560" y="6453336"/>
            <a:ext cx="8532440" cy="0"/>
          </a:xfrm>
          <a:prstGeom prst="line">
            <a:avLst/>
          </a:prstGeom>
          <a:noFill/>
          <a:ln w="9525" cap="flat" cmpd="sng" algn="ctr">
            <a:solidFill>
              <a:schemeClr val="accent6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" name="Straight Connector 6"/>
          <p:cNvCxnSpPr/>
          <p:nvPr/>
        </p:nvCxnSpPr>
        <p:spPr bwMode="auto">
          <a:xfrm>
            <a:off x="611560" y="1412776"/>
            <a:ext cx="8532440" cy="0"/>
          </a:xfrm>
          <a:prstGeom prst="line">
            <a:avLst/>
          </a:prstGeom>
          <a:noFill/>
          <a:ln w="9525" cap="flat" cmpd="sng" algn="ctr">
            <a:solidFill>
              <a:schemeClr val="accent6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" name="TextBox 7"/>
          <p:cNvSpPr txBox="1"/>
          <p:nvPr/>
        </p:nvSpPr>
        <p:spPr>
          <a:xfrm>
            <a:off x="5652120" y="6525344"/>
            <a:ext cx="309634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0" dirty="0" err="1" smtClean="0">
                <a:latin typeface="Avenir Next Regular"/>
                <a:cs typeface="Avenir Next Regular"/>
              </a:rPr>
              <a:t>Vir</a:t>
            </a:r>
            <a:r>
              <a:rPr lang="en-US" sz="1000" b="0" dirty="0" smtClean="0">
                <a:latin typeface="Avenir Next Regular"/>
                <a:cs typeface="Avenir Next Regular"/>
              </a:rPr>
              <a:t>: </a:t>
            </a:r>
            <a:r>
              <a:rPr lang="en-US" sz="1000" b="0" dirty="0" err="1" smtClean="0">
                <a:latin typeface="Avenir Next Regular"/>
                <a:cs typeface="Avenir Next Regular"/>
              </a:rPr>
              <a:t>Ministrstvo</a:t>
            </a:r>
            <a:r>
              <a:rPr lang="en-US" sz="1000" b="0" dirty="0" smtClean="0">
                <a:latin typeface="Avenir Next Regular"/>
                <a:cs typeface="Avenir Next Regular"/>
              </a:rPr>
              <a:t> </a:t>
            </a:r>
            <a:r>
              <a:rPr lang="en-US" sz="1000" b="0" dirty="0" err="1" smtClean="0">
                <a:latin typeface="Avenir Next Regular"/>
                <a:cs typeface="Avenir Next Regular"/>
              </a:rPr>
              <a:t>za</a:t>
            </a:r>
            <a:r>
              <a:rPr lang="en-US" sz="1000" b="0" dirty="0" smtClean="0">
                <a:latin typeface="Avenir Next Regular"/>
                <a:cs typeface="Avenir Next Regular"/>
              </a:rPr>
              <a:t> </a:t>
            </a:r>
            <a:r>
              <a:rPr lang="en-US" sz="1000" b="0" dirty="0" smtClean="0">
                <a:latin typeface="Avenir Next Regular"/>
                <a:cs typeface="Avenir Next Regular"/>
              </a:rPr>
              <a:t>finance</a:t>
            </a:r>
            <a:r>
              <a:rPr lang="sl-SI" sz="1000" b="0" dirty="0" smtClean="0">
                <a:latin typeface="Avenir Next Regular"/>
                <a:cs typeface="Avenir Next Regular"/>
              </a:rPr>
              <a:t> in lastni izračuni</a:t>
            </a:r>
            <a:endParaRPr lang="en-US" sz="1000" b="0" dirty="0">
              <a:latin typeface="Avenir Next Regular"/>
              <a:cs typeface="Avenir Next Regular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043608" y="5877272"/>
            <a:ext cx="684076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sl-SI" sz="1400" b="0" dirty="0" err="1" smtClean="0"/>
              <a:t>Podzvorec</a:t>
            </a:r>
            <a:r>
              <a:rPr lang="sl-SI" sz="1400" b="0" dirty="0" smtClean="0"/>
              <a:t> </a:t>
            </a:r>
            <a:r>
              <a:rPr lang="en-GB" sz="1400" b="0" dirty="0" err="1" smtClean="0"/>
              <a:t>vključuje</a:t>
            </a:r>
            <a:r>
              <a:rPr lang="en-GB" sz="1400" b="0" dirty="0" smtClean="0"/>
              <a:t> </a:t>
            </a:r>
            <a:r>
              <a:rPr lang="en-GB" sz="1400" b="0" dirty="0" err="1" smtClean="0"/>
              <a:t>vsa</a:t>
            </a:r>
            <a:r>
              <a:rPr lang="en-GB" sz="1400" b="0" dirty="0" smtClean="0"/>
              <a:t> </a:t>
            </a:r>
            <a:r>
              <a:rPr lang="en-GB" sz="1400" b="0" dirty="0" err="1" smtClean="0"/>
              <a:t>podjetja</a:t>
            </a:r>
            <a:r>
              <a:rPr lang="en-GB" sz="1400" b="0" dirty="0" smtClean="0"/>
              <a:t> z </a:t>
            </a:r>
            <a:r>
              <a:rPr lang="en-GB" sz="1400" b="0" dirty="0" err="1" smtClean="0"/>
              <a:t>več</a:t>
            </a:r>
            <a:r>
              <a:rPr lang="en-GB" sz="1400" b="0" dirty="0" smtClean="0"/>
              <a:t> </a:t>
            </a:r>
            <a:r>
              <a:rPr lang="en-GB" sz="1400" b="0" dirty="0" err="1" smtClean="0"/>
              <a:t>kot</a:t>
            </a:r>
            <a:r>
              <a:rPr lang="en-GB" sz="1400" b="0" dirty="0" smtClean="0"/>
              <a:t> 5 </a:t>
            </a:r>
            <a:r>
              <a:rPr lang="en-GB" sz="1400" b="0" dirty="0" err="1" smtClean="0"/>
              <a:t>zaposlenimi</a:t>
            </a:r>
            <a:r>
              <a:rPr lang="en-GB" sz="1400" b="0" dirty="0" smtClean="0"/>
              <a:t>, </a:t>
            </a:r>
            <a:r>
              <a:rPr lang="en-GB" sz="1400" b="0" dirty="0" err="1" smtClean="0"/>
              <a:t>ki</a:t>
            </a:r>
            <a:r>
              <a:rPr lang="en-GB" sz="1400" b="0" dirty="0" smtClean="0"/>
              <a:t> </a:t>
            </a:r>
            <a:r>
              <a:rPr lang="en-GB" sz="1400" b="0" dirty="0" err="1" smtClean="0"/>
              <a:t>delujejo</a:t>
            </a:r>
            <a:r>
              <a:rPr lang="en-GB" sz="1400" b="0" dirty="0" smtClean="0"/>
              <a:t> v </a:t>
            </a:r>
            <a:r>
              <a:rPr lang="en-GB" sz="1400" b="0" dirty="0" err="1" smtClean="0"/>
              <a:t>predelovalni</a:t>
            </a:r>
            <a:r>
              <a:rPr lang="en-GB" sz="1400" b="0" dirty="0" smtClean="0"/>
              <a:t> </a:t>
            </a:r>
            <a:r>
              <a:rPr lang="en-GB" sz="1400" b="0" dirty="0" err="1" smtClean="0"/>
              <a:t>dejavnosti</a:t>
            </a:r>
            <a:r>
              <a:rPr lang="en-GB" sz="1400" b="0" dirty="0" smtClean="0"/>
              <a:t>, </a:t>
            </a:r>
            <a:r>
              <a:rPr lang="en-GB" sz="1400" b="0" dirty="0" err="1" smtClean="0"/>
              <a:t>rudarstvu</a:t>
            </a:r>
            <a:r>
              <a:rPr lang="en-GB" sz="1400" b="0" dirty="0" smtClean="0"/>
              <a:t> </a:t>
            </a:r>
            <a:r>
              <a:rPr lang="en-GB" sz="1400" b="0" dirty="0" err="1" smtClean="0"/>
              <a:t>ter</a:t>
            </a:r>
            <a:r>
              <a:rPr lang="en-GB" sz="1400" b="0" dirty="0" smtClean="0"/>
              <a:t> </a:t>
            </a:r>
            <a:r>
              <a:rPr lang="en-GB" sz="1400" b="0" dirty="0" err="1" smtClean="0"/>
              <a:t>storitvah</a:t>
            </a:r>
            <a:r>
              <a:rPr lang="sl-SI" sz="1400" b="0" dirty="0" smtClean="0"/>
              <a:t> in so dobila državno pomo</a:t>
            </a:r>
            <a:r>
              <a:rPr lang="sl-SI" sz="1400" b="0" dirty="0" smtClean="0"/>
              <a:t>č.</a:t>
            </a:r>
            <a:endParaRPr lang="en-US" sz="1400" b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152400"/>
            <a:ext cx="8452048" cy="1081088"/>
          </a:xfrm>
        </p:spPr>
        <p:txBody>
          <a:bodyPr/>
          <a:lstStyle/>
          <a:p>
            <a:pPr algn="just"/>
            <a:r>
              <a:rPr lang="sl-SI" sz="2400" dirty="0" smtClean="0">
                <a:solidFill>
                  <a:schemeClr val="tx1"/>
                </a:solidFill>
              </a:rPr>
              <a:t>Porazdelitev državne pomoči v Sloveniji med leti </a:t>
            </a:r>
            <a:r>
              <a:rPr lang="sl-SI" sz="2400" dirty="0" smtClean="0">
                <a:solidFill>
                  <a:schemeClr val="tx1"/>
                </a:solidFill>
              </a:rPr>
              <a:t>1998-2012</a:t>
            </a:r>
            <a:br>
              <a:rPr lang="sl-SI" sz="2400" dirty="0" smtClean="0">
                <a:solidFill>
                  <a:schemeClr val="tx1"/>
                </a:solidFill>
              </a:rPr>
            </a:br>
            <a:r>
              <a:rPr lang="sl-SI" sz="2400" dirty="0" smtClean="0">
                <a:solidFill>
                  <a:schemeClr val="tx1"/>
                </a:solidFill>
              </a:rPr>
              <a:t> </a:t>
            </a:r>
            <a:r>
              <a:rPr lang="sl-SI" sz="2400" dirty="0" smtClean="0">
                <a:solidFill>
                  <a:schemeClr val="tx1"/>
                </a:solidFill>
              </a:rPr>
              <a:t>(</a:t>
            </a:r>
            <a:r>
              <a:rPr lang="sl-SI" sz="2400" dirty="0" err="1" smtClean="0">
                <a:solidFill>
                  <a:schemeClr val="tx1"/>
                </a:solidFill>
              </a:rPr>
              <a:t>podzvorec</a:t>
            </a:r>
            <a:r>
              <a:rPr lang="sl-SI" sz="2400" dirty="0" smtClean="0">
                <a:solidFill>
                  <a:schemeClr val="tx1"/>
                </a:solidFill>
              </a:rPr>
              <a:t> </a:t>
            </a:r>
            <a:r>
              <a:rPr lang="sl-SI" sz="2400" dirty="0" smtClean="0">
                <a:solidFill>
                  <a:schemeClr val="tx1"/>
                </a:solidFill>
              </a:rPr>
              <a:t>podjetij, ki so v obdobju 1998-2012 dobila državno pomoč </a:t>
            </a:r>
            <a:r>
              <a:rPr lang="sl-SI" sz="2400" dirty="0" smtClean="0">
                <a:solidFill>
                  <a:schemeClr val="tx1"/>
                </a:solidFill>
              </a:rPr>
              <a:t>)</a:t>
            </a:r>
            <a:endParaRPr lang="en-US" sz="2400" dirty="0">
              <a:solidFill>
                <a:schemeClr val="tx1"/>
              </a:solidFill>
            </a:endParaRPr>
          </a:p>
        </p:txBody>
      </p:sp>
      <p:pic>
        <p:nvPicPr>
          <p:cNvPr id="5" name="Picture 4" descr="https://www.udg.edu/Portals/105/EMTM_Ljubljana.jp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26995" b="6610"/>
          <a:stretch/>
        </p:blipFill>
        <p:spPr bwMode="auto">
          <a:xfrm>
            <a:off x="0" y="6313"/>
            <a:ext cx="574567" cy="57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cxnSp>
        <p:nvCxnSpPr>
          <p:cNvPr id="6" name="Straight Connector 5"/>
          <p:cNvCxnSpPr/>
          <p:nvPr/>
        </p:nvCxnSpPr>
        <p:spPr bwMode="auto">
          <a:xfrm>
            <a:off x="611560" y="6021288"/>
            <a:ext cx="8532440" cy="0"/>
          </a:xfrm>
          <a:prstGeom prst="line">
            <a:avLst/>
          </a:prstGeom>
          <a:noFill/>
          <a:ln w="9525" cap="flat" cmpd="sng" algn="ctr">
            <a:solidFill>
              <a:schemeClr val="accent6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" name="Straight Connector 6"/>
          <p:cNvCxnSpPr/>
          <p:nvPr/>
        </p:nvCxnSpPr>
        <p:spPr bwMode="auto">
          <a:xfrm>
            <a:off x="611560" y="1412776"/>
            <a:ext cx="8532440" cy="0"/>
          </a:xfrm>
          <a:prstGeom prst="line">
            <a:avLst/>
          </a:prstGeom>
          <a:noFill/>
          <a:ln w="9525" cap="flat" cmpd="sng" algn="ctr">
            <a:solidFill>
              <a:schemeClr val="accent6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1403648" y="1412776"/>
            <a:ext cx="7391400" cy="4648200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GB" b="1" kern="1200" dirty="0" err="1" smtClean="0">
                <a:latin typeface="Arial" charset="0"/>
              </a:rPr>
              <a:t>zelo</a:t>
            </a:r>
            <a:r>
              <a:rPr lang="en-GB" b="1" kern="1200" dirty="0" smtClean="0">
                <a:latin typeface="Arial" charset="0"/>
              </a:rPr>
              <a:t> </a:t>
            </a:r>
            <a:r>
              <a:rPr lang="en-GB" b="1" kern="1200" dirty="0" err="1" smtClean="0">
                <a:latin typeface="Arial" charset="0"/>
              </a:rPr>
              <a:t>neenakomerna</a:t>
            </a:r>
            <a:endParaRPr lang="sl-SI" b="1" kern="1200" dirty="0" smtClean="0">
              <a:latin typeface="Arial" charset="0"/>
            </a:endParaRPr>
          </a:p>
          <a:p>
            <a:pPr lvl="1">
              <a:buFont typeface="Arial" pitchFamily="34" charset="0"/>
              <a:buChar char="•"/>
            </a:pPr>
            <a:r>
              <a:rPr lang="en-GB" b="0" kern="1200" dirty="0" smtClean="0">
                <a:latin typeface="Arial" charset="0"/>
              </a:rPr>
              <a:t>25 </a:t>
            </a:r>
            <a:r>
              <a:rPr lang="en-GB" b="0" kern="1200" dirty="0" err="1" smtClean="0">
                <a:latin typeface="Arial" charset="0"/>
              </a:rPr>
              <a:t>odstotkov</a:t>
            </a:r>
            <a:r>
              <a:rPr lang="en-GB" b="0" kern="1200" dirty="0" smtClean="0">
                <a:latin typeface="Arial" charset="0"/>
              </a:rPr>
              <a:t> </a:t>
            </a:r>
            <a:r>
              <a:rPr lang="en-GB" b="0" kern="1200" dirty="0" err="1" smtClean="0">
                <a:latin typeface="Arial" charset="0"/>
              </a:rPr>
              <a:t>podjetij</a:t>
            </a:r>
            <a:r>
              <a:rPr lang="en-GB" b="0" kern="1200" dirty="0" smtClean="0">
                <a:latin typeface="Arial" charset="0"/>
              </a:rPr>
              <a:t> </a:t>
            </a:r>
            <a:r>
              <a:rPr lang="sl-SI" b="0" kern="1200" dirty="0" smtClean="0">
                <a:latin typeface="Arial" charset="0"/>
              </a:rPr>
              <a:t>je </a:t>
            </a:r>
            <a:r>
              <a:rPr lang="en-GB" b="0" kern="1200" dirty="0" err="1" smtClean="0">
                <a:latin typeface="Arial" charset="0"/>
              </a:rPr>
              <a:t>dobilo</a:t>
            </a:r>
            <a:r>
              <a:rPr lang="en-GB" b="0" kern="1200" dirty="0" smtClean="0">
                <a:latin typeface="Arial" charset="0"/>
              </a:rPr>
              <a:t> </a:t>
            </a:r>
            <a:r>
              <a:rPr lang="en-GB" b="0" kern="1200" dirty="0" err="1" smtClean="0">
                <a:latin typeface="Arial" charset="0"/>
              </a:rPr>
              <a:t>subvencijo</a:t>
            </a:r>
            <a:r>
              <a:rPr lang="en-GB" b="0" kern="1200" dirty="0" smtClean="0">
                <a:latin typeface="Arial" charset="0"/>
              </a:rPr>
              <a:t> </a:t>
            </a:r>
            <a:r>
              <a:rPr lang="en-GB" b="0" kern="1200" dirty="0" err="1" smtClean="0">
                <a:latin typeface="Arial" charset="0"/>
              </a:rPr>
              <a:t>nižjo</a:t>
            </a:r>
            <a:r>
              <a:rPr lang="en-GB" b="0" kern="1200" dirty="0" smtClean="0">
                <a:latin typeface="Arial" charset="0"/>
              </a:rPr>
              <a:t> </a:t>
            </a:r>
            <a:r>
              <a:rPr lang="en-GB" b="0" kern="1200" dirty="0" err="1" smtClean="0">
                <a:latin typeface="Arial" charset="0"/>
              </a:rPr>
              <a:t>od</a:t>
            </a:r>
            <a:r>
              <a:rPr lang="en-GB" b="0" kern="1200" dirty="0" smtClean="0">
                <a:latin typeface="Arial" charset="0"/>
              </a:rPr>
              <a:t> 1400€ (v </a:t>
            </a:r>
            <a:r>
              <a:rPr lang="en-GB" b="0" kern="1200" dirty="0" err="1" smtClean="0">
                <a:latin typeface="Arial" charset="0"/>
              </a:rPr>
              <a:t>stalnih</a:t>
            </a:r>
            <a:r>
              <a:rPr lang="en-GB" b="0" kern="1200" dirty="0" smtClean="0">
                <a:latin typeface="Arial" charset="0"/>
              </a:rPr>
              <a:t> </a:t>
            </a:r>
            <a:r>
              <a:rPr lang="en-GB" b="0" kern="1200" dirty="0" err="1" smtClean="0">
                <a:latin typeface="Arial" charset="0"/>
              </a:rPr>
              <a:t>cenah</a:t>
            </a:r>
            <a:r>
              <a:rPr lang="en-GB" b="0" kern="1200" dirty="0" smtClean="0">
                <a:latin typeface="Arial" charset="0"/>
              </a:rPr>
              <a:t> </a:t>
            </a:r>
            <a:r>
              <a:rPr lang="en-GB" b="0" kern="1200" dirty="0" err="1" smtClean="0">
                <a:latin typeface="Arial" charset="0"/>
              </a:rPr>
              <a:t>iz</a:t>
            </a:r>
            <a:r>
              <a:rPr lang="en-GB" b="0" kern="1200" dirty="0" smtClean="0">
                <a:latin typeface="Arial" charset="0"/>
              </a:rPr>
              <a:t> </a:t>
            </a:r>
            <a:r>
              <a:rPr lang="en-GB" b="0" kern="1200" dirty="0" err="1" smtClean="0">
                <a:latin typeface="Arial" charset="0"/>
              </a:rPr>
              <a:t>leta</a:t>
            </a:r>
            <a:r>
              <a:rPr lang="en-GB" b="0" kern="1200" dirty="0" smtClean="0">
                <a:latin typeface="Arial" charset="0"/>
              </a:rPr>
              <a:t> 2012), </a:t>
            </a:r>
            <a:endParaRPr lang="sl-SI" b="0" kern="1200" dirty="0" smtClean="0">
              <a:latin typeface="Arial" charset="0"/>
            </a:endParaRPr>
          </a:p>
          <a:p>
            <a:pPr lvl="1">
              <a:buFont typeface="Arial" pitchFamily="34" charset="0"/>
              <a:buChar char="•"/>
            </a:pPr>
            <a:r>
              <a:rPr lang="en-GB" b="0" kern="1200" dirty="0" smtClean="0">
                <a:latin typeface="Arial" charset="0"/>
              </a:rPr>
              <a:t>10 </a:t>
            </a:r>
            <a:r>
              <a:rPr lang="en-GB" b="0" kern="1200" dirty="0" err="1" smtClean="0">
                <a:latin typeface="Arial" charset="0"/>
              </a:rPr>
              <a:t>odstotkov</a:t>
            </a:r>
            <a:r>
              <a:rPr lang="en-GB" b="0" kern="1200" dirty="0" smtClean="0">
                <a:latin typeface="Arial" charset="0"/>
              </a:rPr>
              <a:t> </a:t>
            </a:r>
            <a:r>
              <a:rPr lang="en-GB" b="0" kern="1200" dirty="0" err="1" smtClean="0">
                <a:latin typeface="Arial" charset="0"/>
              </a:rPr>
              <a:t>tistih</a:t>
            </a:r>
            <a:r>
              <a:rPr lang="en-GB" b="0" kern="1200" dirty="0" smtClean="0">
                <a:latin typeface="Arial" charset="0"/>
              </a:rPr>
              <a:t> z </a:t>
            </a:r>
            <a:r>
              <a:rPr lang="en-GB" b="0" kern="1200" dirty="0" err="1" smtClean="0">
                <a:latin typeface="Arial" charset="0"/>
              </a:rPr>
              <a:t>najvišjimi</a:t>
            </a:r>
            <a:r>
              <a:rPr lang="en-GB" b="0" kern="1200" dirty="0" smtClean="0">
                <a:latin typeface="Arial" charset="0"/>
              </a:rPr>
              <a:t> </a:t>
            </a:r>
            <a:r>
              <a:rPr lang="en-GB" b="0" kern="1200" dirty="0" err="1" smtClean="0">
                <a:latin typeface="Arial" charset="0"/>
              </a:rPr>
              <a:t>subvencijami</a:t>
            </a:r>
            <a:r>
              <a:rPr lang="en-GB" b="0" kern="1200" dirty="0" smtClean="0">
                <a:latin typeface="Arial" charset="0"/>
              </a:rPr>
              <a:t> pa so </a:t>
            </a:r>
            <a:r>
              <a:rPr lang="en-GB" b="0" kern="1200" dirty="0" err="1" smtClean="0">
                <a:latin typeface="Arial" charset="0"/>
              </a:rPr>
              <a:t>dobili</a:t>
            </a:r>
            <a:r>
              <a:rPr lang="en-GB" b="0" kern="1200" dirty="0" smtClean="0">
                <a:latin typeface="Arial" charset="0"/>
              </a:rPr>
              <a:t> </a:t>
            </a:r>
            <a:r>
              <a:rPr lang="en-GB" b="0" kern="1200" dirty="0" err="1" smtClean="0">
                <a:latin typeface="Arial" charset="0"/>
              </a:rPr>
              <a:t>več</a:t>
            </a:r>
            <a:r>
              <a:rPr lang="en-GB" b="0" kern="1200" dirty="0" smtClean="0">
                <a:latin typeface="Arial" charset="0"/>
              </a:rPr>
              <a:t> </a:t>
            </a:r>
            <a:r>
              <a:rPr lang="en-GB" b="0" kern="1200" dirty="0" err="1" smtClean="0">
                <a:latin typeface="Arial" charset="0"/>
              </a:rPr>
              <a:t>kot</a:t>
            </a:r>
            <a:r>
              <a:rPr lang="en-GB" b="0" kern="1200" dirty="0" smtClean="0">
                <a:latin typeface="Arial" charset="0"/>
              </a:rPr>
              <a:t> 107.150€. </a:t>
            </a:r>
            <a:endParaRPr lang="sl-SI" b="0" kern="1200" dirty="0" smtClean="0">
              <a:latin typeface="Arial" charset="0"/>
            </a:endParaRPr>
          </a:p>
          <a:p>
            <a:pPr lvl="1">
              <a:buFont typeface="Arial" pitchFamily="34" charset="0"/>
              <a:buChar char="•"/>
            </a:pPr>
            <a:r>
              <a:rPr lang="en-GB" b="0" kern="1200" dirty="0" err="1" smtClean="0">
                <a:latin typeface="Arial" charset="0"/>
              </a:rPr>
              <a:t>Če</a:t>
            </a:r>
            <a:r>
              <a:rPr lang="en-GB" b="0" kern="1200" dirty="0" smtClean="0">
                <a:latin typeface="Arial" charset="0"/>
              </a:rPr>
              <a:t> </a:t>
            </a:r>
            <a:r>
              <a:rPr lang="en-GB" b="0" kern="1200" dirty="0" err="1" smtClean="0">
                <a:latin typeface="Arial" charset="0"/>
              </a:rPr>
              <a:t>seštejemo</a:t>
            </a:r>
            <a:r>
              <a:rPr lang="en-GB" b="0" kern="1200" dirty="0" smtClean="0">
                <a:latin typeface="Arial" charset="0"/>
              </a:rPr>
              <a:t> </a:t>
            </a:r>
            <a:r>
              <a:rPr lang="en-GB" b="0" kern="1200" dirty="0" err="1" smtClean="0">
                <a:latin typeface="Arial" charset="0"/>
              </a:rPr>
              <a:t>vse</a:t>
            </a:r>
            <a:r>
              <a:rPr lang="en-GB" b="0" kern="1200" dirty="0" smtClean="0">
                <a:latin typeface="Arial" charset="0"/>
              </a:rPr>
              <a:t> </a:t>
            </a:r>
            <a:r>
              <a:rPr lang="en-GB" b="0" kern="1200" dirty="0" err="1" smtClean="0">
                <a:latin typeface="Arial" charset="0"/>
              </a:rPr>
              <a:t>subvencije</a:t>
            </a:r>
            <a:r>
              <a:rPr lang="en-GB" b="0" kern="1200" dirty="0" smtClean="0">
                <a:latin typeface="Arial" charset="0"/>
              </a:rPr>
              <a:t> </a:t>
            </a:r>
            <a:r>
              <a:rPr lang="en-GB" b="0" kern="1200" dirty="0" err="1" smtClean="0">
                <a:latin typeface="Arial" charset="0"/>
              </a:rPr>
              <a:t>na</a:t>
            </a:r>
            <a:r>
              <a:rPr lang="en-GB" b="0" kern="1200" dirty="0" smtClean="0">
                <a:latin typeface="Arial" charset="0"/>
              </a:rPr>
              <a:t> </a:t>
            </a:r>
            <a:r>
              <a:rPr lang="en-GB" b="0" kern="1200" dirty="0" err="1" smtClean="0">
                <a:latin typeface="Arial" charset="0"/>
              </a:rPr>
              <a:t>podjetje</a:t>
            </a:r>
            <a:r>
              <a:rPr lang="en-GB" b="0" kern="1200" dirty="0" smtClean="0">
                <a:latin typeface="Arial" charset="0"/>
              </a:rPr>
              <a:t> v </a:t>
            </a:r>
            <a:r>
              <a:rPr lang="en-GB" b="0" kern="1200" dirty="0" err="1" smtClean="0">
                <a:latin typeface="Arial" charset="0"/>
              </a:rPr>
              <a:t>obdobju</a:t>
            </a:r>
            <a:r>
              <a:rPr lang="en-GB" b="0" kern="1200" dirty="0" smtClean="0">
                <a:latin typeface="Arial" charset="0"/>
              </a:rPr>
              <a:t> med </a:t>
            </a:r>
            <a:r>
              <a:rPr lang="en-GB" b="0" kern="1200" dirty="0" err="1" smtClean="0">
                <a:latin typeface="Arial" charset="0"/>
              </a:rPr>
              <a:t>leti</a:t>
            </a:r>
            <a:r>
              <a:rPr lang="en-GB" b="0" kern="1200" dirty="0" smtClean="0">
                <a:latin typeface="Arial" charset="0"/>
              </a:rPr>
              <a:t> 1998-2012 </a:t>
            </a:r>
            <a:r>
              <a:rPr lang="en-GB" b="0" kern="1200" dirty="0" err="1" smtClean="0">
                <a:latin typeface="Arial" charset="0"/>
              </a:rPr>
              <a:t>lahko</a:t>
            </a:r>
            <a:r>
              <a:rPr lang="en-GB" b="0" kern="1200" dirty="0" smtClean="0">
                <a:latin typeface="Arial" charset="0"/>
              </a:rPr>
              <a:t> </a:t>
            </a:r>
            <a:r>
              <a:rPr lang="en-GB" b="0" kern="1200" dirty="0" err="1" smtClean="0">
                <a:latin typeface="Arial" charset="0"/>
              </a:rPr>
              <a:t>ugotovimo</a:t>
            </a:r>
            <a:r>
              <a:rPr lang="en-GB" b="0" kern="1200" dirty="0" smtClean="0">
                <a:latin typeface="Arial" charset="0"/>
              </a:rPr>
              <a:t>, </a:t>
            </a:r>
            <a:r>
              <a:rPr lang="en-GB" b="0" kern="1200" dirty="0" err="1" smtClean="0">
                <a:latin typeface="Arial" charset="0"/>
              </a:rPr>
              <a:t>da</a:t>
            </a:r>
            <a:r>
              <a:rPr lang="en-GB" b="0" kern="1200" dirty="0" smtClean="0">
                <a:latin typeface="Arial" charset="0"/>
              </a:rPr>
              <a:t> je </a:t>
            </a:r>
            <a:r>
              <a:rPr lang="en-GB" u="sng" kern="1200" dirty="0" smtClean="0">
                <a:latin typeface="Arial" charset="0"/>
              </a:rPr>
              <a:t>90,8 </a:t>
            </a:r>
            <a:r>
              <a:rPr lang="en-GB" u="sng" kern="1200" dirty="0" err="1" smtClean="0">
                <a:latin typeface="Arial" charset="0"/>
              </a:rPr>
              <a:t>vseh</a:t>
            </a:r>
            <a:r>
              <a:rPr lang="en-GB" u="sng" kern="1200" dirty="0" smtClean="0">
                <a:latin typeface="Arial" charset="0"/>
              </a:rPr>
              <a:t> </a:t>
            </a:r>
            <a:r>
              <a:rPr lang="en-GB" u="sng" kern="1200" dirty="0" err="1" smtClean="0">
                <a:latin typeface="Arial" charset="0"/>
              </a:rPr>
              <a:t>državnih</a:t>
            </a:r>
            <a:r>
              <a:rPr lang="en-GB" u="sng" kern="1200" dirty="0" smtClean="0">
                <a:latin typeface="Arial" charset="0"/>
              </a:rPr>
              <a:t> </a:t>
            </a:r>
            <a:r>
              <a:rPr lang="en-GB" u="sng" kern="1200" dirty="0" err="1" smtClean="0">
                <a:latin typeface="Arial" charset="0"/>
              </a:rPr>
              <a:t>pomoči</a:t>
            </a:r>
            <a:r>
              <a:rPr lang="en-GB" u="sng" kern="1200" dirty="0" smtClean="0">
                <a:latin typeface="Arial" charset="0"/>
              </a:rPr>
              <a:t> </a:t>
            </a:r>
            <a:r>
              <a:rPr lang="en-GB" u="sng" kern="1200" dirty="0" err="1" smtClean="0">
                <a:latin typeface="Arial" charset="0"/>
              </a:rPr>
              <a:t>prejelo</a:t>
            </a:r>
            <a:r>
              <a:rPr lang="en-GB" u="sng" kern="1200" dirty="0" smtClean="0">
                <a:latin typeface="Arial" charset="0"/>
              </a:rPr>
              <a:t> 10 </a:t>
            </a:r>
            <a:r>
              <a:rPr lang="en-GB" u="sng" kern="1200" dirty="0" err="1" smtClean="0">
                <a:latin typeface="Arial" charset="0"/>
              </a:rPr>
              <a:t>odstotkov</a:t>
            </a:r>
            <a:r>
              <a:rPr lang="en-GB" u="sng" kern="1200" dirty="0" smtClean="0">
                <a:latin typeface="Arial" charset="0"/>
              </a:rPr>
              <a:t> </a:t>
            </a:r>
            <a:r>
              <a:rPr lang="en-GB" u="sng" kern="1200" dirty="0" err="1" smtClean="0">
                <a:latin typeface="Arial" charset="0"/>
              </a:rPr>
              <a:t>podjetij</a:t>
            </a:r>
            <a:r>
              <a:rPr lang="en-GB" b="0" kern="1200" dirty="0" smtClean="0">
                <a:latin typeface="Arial" charset="0"/>
              </a:rPr>
              <a:t>, </a:t>
            </a:r>
            <a:r>
              <a:rPr lang="en-GB" b="0" kern="1200" dirty="0" err="1" smtClean="0">
                <a:latin typeface="Arial" charset="0"/>
              </a:rPr>
              <a:t>ki</a:t>
            </a:r>
            <a:r>
              <a:rPr lang="en-GB" b="0" kern="1200" dirty="0" smtClean="0">
                <a:latin typeface="Arial" charset="0"/>
              </a:rPr>
              <a:t> so </a:t>
            </a:r>
            <a:r>
              <a:rPr lang="en-GB" b="0" kern="1200" dirty="0" err="1" smtClean="0">
                <a:latin typeface="Arial" charset="0"/>
              </a:rPr>
              <a:t>dobila</a:t>
            </a:r>
            <a:r>
              <a:rPr lang="en-GB" b="0" kern="1200" dirty="0" smtClean="0">
                <a:latin typeface="Arial" charset="0"/>
              </a:rPr>
              <a:t> </a:t>
            </a:r>
            <a:r>
              <a:rPr lang="en-GB" b="0" kern="1200" dirty="0" err="1" smtClean="0">
                <a:latin typeface="Arial" charset="0"/>
              </a:rPr>
              <a:t>vsaj</a:t>
            </a:r>
            <a:r>
              <a:rPr lang="en-GB" b="0" kern="1200" dirty="0" smtClean="0">
                <a:latin typeface="Arial" charset="0"/>
              </a:rPr>
              <a:t> 3,2 </a:t>
            </a:r>
            <a:r>
              <a:rPr lang="en-GB" b="0" kern="1200" dirty="0" err="1" smtClean="0">
                <a:latin typeface="Arial" charset="0"/>
              </a:rPr>
              <a:t>mio</a:t>
            </a:r>
            <a:r>
              <a:rPr lang="en-GB" b="0" kern="1200" dirty="0" smtClean="0">
                <a:latin typeface="Arial" charset="0"/>
              </a:rPr>
              <a:t> €v </a:t>
            </a:r>
            <a:r>
              <a:rPr lang="en-GB" b="0" kern="1200" dirty="0" err="1" smtClean="0">
                <a:latin typeface="Arial" charset="0"/>
              </a:rPr>
              <a:t>obdobju</a:t>
            </a:r>
            <a:r>
              <a:rPr lang="en-GB" b="0" kern="1200" dirty="0" smtClean="0">
                <a:latin typeface="Arial" charset="0"/>
              </a:rPr>
              <a:t> 15 let. </a:t>
            </a:r>
            <a:r>
              <a:rPr lang="en-GB" b="0" kern="1200" dirty="0" err="1" smtClean="0">
                <a:latin typeface="Arial" charset="0"/>
              </a:rPr>
              <a:t>Polovica</a:t>
            </a:r>
            <a:r>
              <a:rPr lang="en-GB" b="0" kern="1200" dirty="0" smtClean="0">
                <a:latin typeface="Arial" charset="0"/>
              </a:rPr>
              <a:t> </a:t>
            </a:r>
            <a:r>
              <a:rPr lang="en-GB" b="0" kern="1200" dirty="0" err="1" smtClean="0">
                <a:latin typeface="Arial" charset="0"/>
              </a:rPr>
              <a:t>podjetij</a:t>
            </a:r>
            <a:r>
              <a:rPr lang="en-GB" b="0" kern="1200" dirty="0" smtClean="0">
                <a:latin typeface="Arial" charset="0"/>
              </a:rPr>
              <a:t>, </a:t>
            </a:r>
            <a:r>
              <a:rPr lang="en-GB" b="0" kern="1200" dirty="0" err="1" smtClean="0">
                <a:latin typeface="Arial" charset="0"/>
              </a:rPr>
              <a:t>ki</a:t>
            </a:r>
            <a:r>
              <a:rPr lang="en-GB" b="0" kern="1200" dirty="0" smtClean="0">
                <a:latin typeface="Arial" charset="0"/>
              </a:rPr>
              <a:t> je </a:t>
            </a:r>
            <a:r>
              <a:rPr lang="en-GB" b="0" kern="1200" dirty="0" err="1" smtClean="0">
                <a:latin typeface="Arial" charset="0"/>
              </a:rPr>
              <a:t>dobilo</a:t>
            </a:r>
            <a:r>
              <a:rPr lang="en-GB" b="0" kern="1200" dirty="0" smtClean="0">
                <a:latin typeface="Arial" charset="0"/>
              </a:rPr>
              <a:t> </a:t>
            </a:r>
            <a:r>
              <a:rPr lang="en-GB" b="0" kern="1200" dirty="0" err="1" smtClean="0">
                <a:latin typeface="Arial" charset="0"/>
              </a:rPr>
              <a:t>subvencijo</a:t>
            </a:r>
            <a:r>
              <a:rPr lang="en-GB" b="0" kern="1200" dirty="0" smtClean="0">
                <a:latin typeface="Arial" charset="0"/>
              </a:rPr>
              <a:t>, </a:t>
            </a:r>
            <a:r>
              <a:rPr lang="en-GB" b="0" kern="1200" dirty="0" err="1" smtClean="0">
                <a:latin typeface="Arial" charset="0"/>
              </a:rPr>
              <a:t>ni</a:t>
            </a:r>
            <a:r>
              <a:rPr lang="en-GB" b="0" kern="1200" dirty="0" smtClean="0">
                <a:latin typeface="Arial" charset="0"/>
              </a:rPr>
              <a:t> </a:t>
            </a:r>
            <a:r>
              <a:rPr lang="en-GB" b="0" kern="1200" dirty="0" err="1" smtClean="0">
                <a:latin typeface="Arial" charset="0"/>
              </a:rPr>
              <a:t>preseglo</a:t>
            </a:r>
            <a:r>
              <a:rPr lang="en-GB" b="0" kern="1200" dirty="0" smtClean="0">
                <a:latin typeface="Arial" charset="0"/>
              </a:rPr>
              <a:t> 10.151€, </a:t>
            </a:r>
            <a:r>
              <a:rPr lang="en-GB" b="0" kern="1200" dirty="0" err="1" smtClean="0">
                <a:latin typeface="Arial" charset="0"/>
              </a:rPr>
              <a:t>kar</a:t>
            </a:r>
            <a:r>
              <a:rPr lang="en-GB" b="0" kern="1200" dirty="0" smtClean="0">
                <a:latin typeface="Arial" charset="0"/>
              </a:rPr>
              <a:t> </a:t>
            </a:r>
            <a:r>
              <a:rPr lang="en-GB" b="0" kern="1200" dirty="0" err="1" smtClean="0">
                <a:latin typeface="Arial" charset="0"/>
              </a:rPr>
              <a:t>pomeni</a:t>
            </a:r>
            <a:r>
              <a:rPr lang="en-GB" b="0" kern="1200" dirty="0" smtClean="0">
                <a:latin typeface="Arial" charset="0"/>
              </a:rPr>
              <a:t>, </a:t>
            </a:r>
            <a:r>
              <a:rPr lang="en-GB" b="0" kern="1200" dirty="0" err="1" smtClean="0">
                <a:latin typeface="Arial" charset="0"/>
              </a:rPr>
              <a:t>da</a:t>
            </a:r>
            <a:r>
              <a:rPr lang="en-GB" b="0" kern="1200" dirty="0" smtClean="0">
                <a:latin typeface="Arial" charset="0"/>
              </a:rPr>
              <a:t> je </a:t>
            </a:r>
            <a:r>
              <a:rPr lang="en-GB" u="sng" kern="1200" dirty="0" smtClean="0">
                <a:latin typeface="Arial" charset="0"/>
              </a:rPr>
              <a:t>50 </a:t>
            </a:r>
            <a:r>
              <a:rPr lang="en-GB" u="sng" kern="1200" dirty="0" err="1" smtClean="0">
                <a:latin typeface="Arial" charset="0"/>
              </a:rPr>
              <a:t>odstotkov</a:t>
            </a:r>
            <a:r>
              <a:rPr lang="en-GB" u="sng" kern="1200" dirty="0" smtClean="0">
                <a:latin typeface="Arial" charset="0"/>
              </a:rPr>
              <a:t> </a:t>
            </a:r>
            <a:r>
              <a:rPr lang="en-GB" u="sng" kern="1200" dirty="0" err="1" smtClean="0">
                <a:latin typeface="Arial" charset="0"/>
              </a:rPr>
              <a:t>podjetij</a:t>
            </a:r>
            <a:r>
              <a:rPr lang="en-GB" u="sng" kern="1200" dirty="0" smtClean="0">
                <a:latin typeface="Arial" charset="0"/>
              </a:rPr>
              <a:t> </a:t>
            </a:r>
            <a:r>
              <a:rPr lang="en-GB" u="sng" kern="1200" dirty="0" err="1" smtClean="0">
                <a:latin typeface="Arial" charset="0"/>
              </a:rPr>
              <a:t>dobilo</a:t>
            </a:r>
            <a:r>
              <a:rPr lang="en-GB" u="sng" kern="1200" dirty="0" smtClean="0">
                <a:latin typeface="Arial" charset="0"/>
              </a:rPr>
              <a:t> 0,55 </a:t>
            </a:r>
            <a:r>
              <a:rPr lang="en-GB" u="sng" kern="1200" dirty="0" err="1" smtClean="0">
                <a:latin typeface="Arial" charset="0"/>
              </a:rPr>
              <a:t>odstotka</a:t>
            </a:r>
            <a:r>
              <a:rPr lang="en-GB" u="sng" kern="1200" dirty="0" smtClean="0">
                <a:latin typeface="Arial" charset="0"/>
              </a:rPr>
              <a:t> </a:t>
            </a:r>
            <a:r>
              <a:rPr lang="en-GB" u="sng" kern="1200" dirty="0" err="1" smtClean="0">
                <a:latin typeface="Arial" charset="0"/>
              </a:rPr>
              <a:t>vseh</a:t>
            </a:r>
            <a:r>
              <a:rPr lang="en-GB" u="sng" kern="1200" dirty="0" smtClean="0">
                <a:latin typeface="Arial" charset="0"/>
              </a:rPr>
              <a:t> </a:t>
            </a:r>
            <a:r>
              <a:rPr lang="en-GB" u="sng" kern="1200" dirty="0" err="1" smtClean="0">
                <a:latin typeface="Arial" charset="0"/>
              </a:rPr>
              <a:t>državnih</a:t>
            </a:r>
            <a:r>
              <a:rPr lang="en-GB" u="sng" kern="1200" dirty="0" smtClean="0">
                <a:latin typeface="Arial" charset="0"/>
              </a:rPr>
              <a:t> </a:t>
            </a:r>
            <a:r>
              <a:rPr lang="en-GB" u="sng" kern="1200" dirty="0" err="1" smtClean="0">
                <a:latin typeface="Arial" charset="0"/>
              </a:rPr>
              <a:t>pomoči</a:t>
            </a:r>
            <a:r>
              <a:rPr lang="en-GB" u="sng" kern="1200" dirty="0" smtClean="0">
                <a:latin typeface="Arial" charset="0"/>
              </a:rPr>
              <a:t>.</a:t>
            </a:r>
            <a:endParaRPr lang="sl-SI" u="sng" kern="1200" dirty="0" smtClean="0">
              <a:latin typeface="Arial" charset="0"/>
            </a:endParaRPr>
          </a:p>
          <a:p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5724128" y="6165304"/>
            <a:ext cx="309634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0" dirty="0" err="1" smtClean="0">
                <a:latin typeface="Avenir Next Regular"/>
                <a:cs typeface="Avenir Next Regular"/>
              </a:rPr>
              <a:t>Vir</a:t>
            </a:r>
            <a:r>
              <a:rPr lang="en-US" sz="1000" b="0" dirty="0" smtClean="0">
                <a:latin typeface="Avenir Next Regular"/>
                <a:cs typeface="Avenir Next Regular"/>
              </a:rPr>
              <a:t>: </a:t>
            </a:r>
            <a:r>
              <a:rPr lang="en-US" sz="1000" b="0" dirty="0" err="1" smtClean="0">
                <a:latin typeface="Avenir Next Regular"/>
                <a:cs typeface="Avenir Next Regular"/>
              </a:rPr>
              <a:t>Ministrstvo</a:t>
            </a:r>
            <a:r>
              <a:rPr lang="en-US" sz="1000" b="0" dirty="0" smtClean="0">
                <a:latin typeface="Avenir Next Regular"/>
                <a:cs typeface="Avenir Next Regular"/>
              </a:rPr>
              <a:t> </a:t>
            </a:r>
            <a:r>
              <a:rPr lang="en-US" sz="1000" b="0" dirty="0" err="1" smtClean="0">
                <a:latin typeface="Avenir Next Regular"/>
                <a:cs typeface="Avenir Next Regular"/>
              </a:rPr>
              <a:t>za</a:t>
            </a:r>
            <a:r>
              <a:rPr lang="en-US" sz="1000" b="0" dirty="0" smtClean="0">
                <a:latin typeface="Avenir Next Regular"/>
                <a:cs typeface="Avenir Next Regular"/>
              </a:rPr>
              <a:t> </a:t>
            </a:r>
            <a:r>
              <a:rPr lang="en-US" sz="1000" b="0" dirty="0" smtClean="0">
                <a:latin typeface="Avenir Next Regular"/>
                <a:cs typeface="Avenir Next Regular"/>
              </a:rPr>
              <a:t>finance</a:t>
            </a:r>
            <a:r>
              <a:rPr lang="sl-SI" sz="1000" b="0" dirty="0" smtClean="0">
                <a:latin typeface="Avenir Next Regular"/>
                <a:cs typeface="Avenir Next Regular"/>
              </a:rPr>
              <a:t> in lastni izračuni</a:t>
            </a:r>
            <a:endParaRPr lang="en-US" sz="1000" b="0" dirty="0">
              <a:latin typeface="Avenir Next Regular"/>
              <a:cs typeface="Avenir Next Regular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83568" y="5445224"/>
            <a:ext cx="684076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sl-SI" sz="1400" b="0" dirty="0" err="1" smtClean="0"/>
              <a:t>Podzvorec</a:t>
            </a:r>
            <a:r>
              <a:rPr lang="sl-SI" sz="1400" b="0" dirty="0" smtClean="0"/>
              <a:t> </a:t>
            </a:r>
            <a:r>
              <a:rPr lang="en-GB" sz="1400" b="0" dirty="0" err="1" smtClean="0"/>
              <a:t>vključuje</a:t>
            </a:r>
            <a:r>
              <a:rPr lang="en-GB" sz="1400" b="0" dirty="0" smtClean="0"/>
              <a:t> </a:t>
            </a:r>
            <a:r>
              <a:rPr lang="en-GB" sz="1400" b="0" dirty="0" err="1" smtClean="0"/>
              <a:t>vsa</a:t>
            </a:r>
            <a:r>
              <a:rPr lang="en-GB" sz="1400" b="0" dirty="0" smtClean="0"/>
              <a:t> </a:t>
            </a:r>
            <a:r>
              <a:rPr lang="en-GB" sz="1400" b="0" dirty="0" err="1" smtClean="0"/>
              <a:t>podjetja</a:t>
            </a:r>
            <a:r>
              <a:rPr lang="en-GB" sz="1400" b="0" dirty="0" smtClean="0"/>
              <a:t> z </a:t>
            </a:r>
            <a:r>
              <a:rPr lang="en-GB" sz="1400" b="0" dirty="0" err="1" smtClean="0"/>
              <a:t>več</a:t>
            </a:r>
            <a:r>
              <a:rPr lang="en-GB" sz="1400" b="0" dirty="0" smtClean="0"/>
              <a:t> </a:t>
            </a:r>
            <a:r>
              <a:rPr lang="en-GB" sz="1400" b="0" dirty="0" err="1" smtClean="0"/>
              <a:t>kot</a:t>
            </a:r>
            <a:r>
              <a:rPr lang="en-GB" sz="1400" b="0" dirty="0" smtClean="0"/>
              <a:t> 5 </a:t>
            </a:r>
            <a:r>
              <a:rPr lang="en-GB" sz="1400" b="0" dirty="0" err="1" smtClean="0"/>
              <a:t>zaposlenimi</a:t>
            </a:r>
            <a:r>
              <a:rPr lang="en-GB" sz="1400" b="0" dirty="0" smtClean="0"/>
              <a:t>, </a:t>
            </a:r>
            <a:r>
              <a:rPr lang="en-GB" sz="1400" b="0" dirty="0" err="1" smtClean="0"/>
              <a:t>ki</a:t>
            </a:r>
            <a:r>
              <a:rPr lang="en-GB" sz="1400" b="0" dirty="0" smtClean="0"/>
              <a:t> </a:t>
            </a:r>
            <a:r>
              <a:rPr lang="en-GB" sz="1400" b="0" dirty="0" err="1" smtClean="0"/>
              <a:t>delujejo</a:t>
            </a:r>
            <a:r>
              <a:rPr lang="en-GB" sz="1400" b="0" dirty="0" smtClean="0"/>
              <a:t> v </a:t>
            </a:r>
            <a:r>
              <a:rPr lang="en-GB" sz="1400" b="0" dirty="0" err="1" smtClean="0"/>
              <a:t>predelovalni</a:t>
            </a:r>
            <a:r>
              <a:rPr lang="en-GB" sz="1400" b="0" dirty="0" smtClean="0"/>
              <a:t> </a:t>
            </a:r>
            <a:r>
              <a:rPr lang="en-GB" sz="1400" b="0" dirty="0" err="1" smtClean="0"/>
              <a:t>dejavnosti</a:t>
            </a:r>
            <a:r>
              <a:rPr lang="en-GB" sz="1400" b="0" dirty="0" smtClean="0"/>
              <a:t>, </a:t>
            </a:r>
            <a:r>
              <a:rPr lang="en-GB" sz="1400" b="0" dirty="0" err="1" smtClean="0"/>
              <a:t>rudarstvu</a:t>
            </a:r>
            <a:r>
              <a:rPr lang="en-GB" sz="1400" b="0" dirty="0" smtClean="0"/>
              <a:t> </a:t>
            </a:r>
            <a:r>
              <a:rPr lang="en-GB" sz="1400" b="0" dirty="0" err="1" smtClean="0"/>
              <a:t>ter</a:t>
            </a:r>
            <a:r>
              <a:rPr lang="en-GB" sz="1400" b="0" dirty="0" smtClean="0"/>
              <a:t> </a:t>
            </a:r>
            <a:r>
              <a:rPr lang="en-GB" sz="1400" b="0" dirty="0" err="1" smtClean="0"/>
              <a:t>storitvah</a:t>
            </a:r>
            <a:r>
              <a:rPr lang="sl-SI" sz="1400" b="0" dirty="0" smtClean="0"/>
              <a:t> in so dobila državno pomo</a:t>
            </a:r>
            <a:r>
              <a:rPr lang="sl-SI" sz="1400" b="0" dirty="0" smtClean="0"/>
              <a:t>č.</a:t>
            </a:r>
            <a:endParaRPr lang="en-US" sz="1400" b="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56376" y="188640"/>
            <a:ext cx="1387624" cy="1081088"/>
          </a:xfrm>
        </p:spPr>
        <p:txBody>
          <a:bodyPr/>
          <a:lstStyle/>
          <a:p>
            <a:pPr algn="just"/>
            <a:r>
              <a:rPr lang="en-GB" dirty="0" smtClean="0">
                <a:solidFill>
                  <a:schemeClr val="tx1"/>
                </a:solidFill>
              </a:rPr>
              <a:t>Model 	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000" y="1988840"/>
            <a:ext cx="9001000" cy="2332856"/>
          </a:xfrm>
        </p:spPr>
        <p:txBody>
          <a:bodyPr/>
          <a:lstStyle/>
          <a:p>
            <a:r>
              <a:rPr lang="en-GB" dirty="0" err="1" smtClean="0"/>
              <a:t>lnVAL</a:t>
            </a:r>
            <a:r>
              <a:rPr lang="en-GB" baseline="-25000" dirty="0" err="1" smtClean="0"/>
              <a:t>ijt</a:t>
            </a:r>
            <a:r>
              <a:rPr lang="en-GB" dirty="0" smtClean="0"/>
              <a:t>=β</a:t>
            </a:r>
            <a:r>
              <a:rPr lang="en-GB" baseline="-25000" dirty="0" smtClean="0"/>
              <a:t>1</a:t>
            </a:r>
            <a:r>
              <a:rPr lang="en-GB" dirty="0" smtClean="0"/>
              <a:t>S</a:t>
            </a:r>
            <a:r>
              <a:rPr lang="en-GB" baseline="-25000" dirty="0" smtClean="0"/>
              <a:t>jt</a:t>
            </a:r>
            <a:r>
              <a:rPr lang="en-GB" dirty="0" smtClean="0"/>
              <a:t>  +β</a:t>
            </a:r>
            <a:r>
              <a:rPr lang="en-GB" baseline="-25000" dirty="0" smtClean="0"/>
              <a:t>2</a:t>
            </a:r>
            <a:r>
              <a:rPr lang="en-GB" dirty="0" smtClean="0"/>
              <a:t>Ratio_subsidy</a:t>
            </a:r>
            <a:r>
              <a:rPr lang="en-GB" baseline="-25000" dirty="0" smtClean="0"/>
              <a:t>it</a:t>
            </a:r>
            <a:r>
              <a:rPr lang="en-GB" dirty="0" smtClean="0"/>
              <a:t> + β</a:t>
            </a:r>
            <a:r>
              <a:rPr lang="en-GB" baseline="-25000" dirty="0" smtClean="0"/>
              <a:t>3</a:t>
            </a:r>
            <a:r>
              <a:rPr lang="en-GB" dirty="0" smtClean="0"/>
              <a:t>HHI</a:t>
            </a:r>
            <a:r>
              <a:rPr lang="en-GB" baseline="-25000" dirty="0" smtClean="0"/>
              <a:t>jt </a:t>
            </a:r>
            <a:r>
              <a:rPr lang="en-GB" dirty="0" smtClean="0"/>
              <a:t>+ β</a:t>
            </a:r>
            <a:r>
              <a:rPr lang="en-GB" baseline="-25000" dirty="0" smtClean="0"/>
              <a:t>4</a:t>
            </a:r>
            <a:r>
              <a:rPr lang="en-GB" dirty="0" smtClean="0"/>
              <a:t>LOSS</a:t>
            </a:r>
            <a:r>
              <a:rPr lang="en-GB" baseline="-25000" dirty="0" smtClean="0"/>
              <a:t>it</a:t>
            </a:r>
            <a:r>
              <a:rPr lang="en-GB" dirty="0" smtClean="0"/>
              <a:t> + β</a:t>
            </a:r>
            <a:r>
              <a:rPr lang="en-GB" baseline="-25000" dirty="0" smtClean="0"/>
              <a:t>5</a:t>
            </a:r>
            <a:r>
              <a:rPr lang="en-GB" dirty="0" smtClean="0"/>
              <a:t>lnTS</a:t>
            </a:r>
            <a:r>
              <a:rPr lang="en-GB" baseline="-25000" dirty="0" smtClean="0"/>
              <a:t>it</a:t>
            </a:r>
            <a:r>
              <a:rPr lang="en-GB" dirty="0" smtClean="0"/>
              <a:t> + </a:t>
            </a:r>
            <a:r>
              <a:rPr lang="en-GB" dirty="0" err="1" smtClean="0"/>
              <a:t>α</a:t>
            </a:r>
            <a:r>
              <a:rPr lang="en-GB" baseline="-25000" dirty="0" err="1" smtClean="0"/>
              <a:t>i</a:t>
            </a:r>
            <a:r>
              <a:rPr lang="en-GB" dirty="0" smtClean="0"/>
              <a:t> + </a:t>
            </a:r>
            <a:r>
              <a:rPr lang="en-GB" dirty="0" err="1" smtClean="0"/>
              <a:t>α</a:t>
            </a:r>
            <a:r>
              <a:rPr lang="en-GB" baseline="-25000" dirty="0" err="1" smtClean="0"/>
              <a:t>t</a:t>
            </a:r>
            <a:r>
              <a:rPr lang="en-GB" dirty="0" smtClean="0"/>
              <a:t> + </a:t>
            </a:r>
            <a:r>
              <a:rPr lang="en-GB" dirty="0" err="1" smtClean="0"/>
              <a:t>ε</a:t>
            </a:r>
            <a:r>
              <a:rPr lang="en-GB" baseline="-25000" dirty="0" err="1" smtClean="0"/>
              <a:t>ijt</a:t>
            </a:r>
            <a:r>
              <a:rPr lang="en-GB" dirty="0" smtClean="0"/>
              <a:t>    </a:t>
            </a:r>
            <a:endParaRPr lang="sl-SI" dirty="0" smtClean="0"/>
          </a:p>
          <a:p>
            <a:endParaRPr lang="sl-SI" dirty="0" smtClean="0"/>
          </a:p>
          <a:p>
            <a:endParaRPr lang="sl-SI" dirty="0" smtClean="0"/>
          </a:p>
          <a:p>
            <a:endParaRPr lang="sl-SI" dirty="0" smtClean="0"/>
          </a:p>
          <a:p>
            <a:r>
              <a:rPr lang="sl-SI" b="1" dirty="0" smtClean="0"/>
              <a:t>HIPOTEZA: </a:t>
            </a:r>
            <a:r>
              <a:rPr lang="en-GB" b="1" dirty="0" smtClean="0"/>
              <a:t> β</a:t>
            </a:r>
            <a:r>
              <a:rPr lang="en-GB" b="1" baseline="-25000" dirty="0" smtClean="0"/>
              <a:t>2</a:t>
            </a:r>
            <a:r>
              <a:rPr lang="en-GB" b="1" dirty="0" smtClean="0"/>
              <a:t>&gt;0</a:t>
            </a:r>
            <a:r>
              <a:rPr lang="sl-SI" b="1" dirty="0" smtClean="0"/>
              <a:t>: </a:t>
            </a:r>
            <a:r>
              <a:rPr lang="en-GB" b="1" dirty="0" smtClean="0"/>
              <a:t> </a:t>
            </a:r>
            <a:r>
              <a:rPr lang="sl-SI" b="1" dirty="0" smtClean="0"/>
              <a:t>državna pomoč</a:t>
            </a:r>
            <a:r>
              <a:rPr lang="en-GB" b="1" dirty="0" smtClean="0"/>
              <a:t> </a:t>
            </a:r>
            <a:r>
              <a:rPr lang="en-GB" b="1" dirty="0" err="1" smtClean="0"/>
              <a:t>pozitivno</a:t>
            </a:r>
            <a:r>
              <a:rPr lang="en-GB" b="1" dirty="0" smtClean="0"/>
              <a:t> </a:t>
            </a:r>
            <a:r>
              <a:rPr lang="en-GB" b="1" dirty="0" err="1" smtClean="0"/>
              <a:t>vplivajo</a:t>
            </a:r>
            <a:r>
              <a:rPr lang="en-GB" b="1" dirty="0" smtClean="0"/>
              <a:t> </a:t>
            </a:r>
            <a:r>
              <a:rPr lang="en-GB" b="1" dirty="0" err="1" smtClean="0"/>
              <a:t>na</a:t>
            </a:r>
            <a:r>
              <a:rPr lang="en-GB" b="1" dirty="0" smtClean="0"/>
              <a:t> </a:t>
            </a:r>
            <a:r>
              <a:rPr lang="en-GB" b="1" dirty="0" err="1" smtClean="0"/>
              <a:t>produktivnost</a:t>
            </a:r>
            <a:r>
              <a:rPr lang="en-GB" b="1" dirty="0" smtClean="0"/>
              <a:t> </a:t>
            </a:r>
            <a:r>
              <a:rPr lang="sl-SI" b="1" dirty="0" smtClean="0"/>
              <a:t>      </a:t>
            </a:r>
          </a:p>
          <a:p>
            <a:r>
              <a:rPr lang="sl-SI" b="1" dirty="0" smtClean="0"/>
              <a:t>                                 </a:t>
            </a:r>
            <a:r>
              <a:rPr lang="en-GB" b="1" dirty="0" err="1" smtClean="0"/>
              <a:t>podjetja</a:t>
            </a:r>
            <a:r>
              <a:rPr lang="en-GB" dirty="0" smtClean="0"/>
              <a:t>. 	</a:t>
            </a:r>
            <a:endParaRPr lang="en-US" dirty="0"/>
          </a:p>
        </p:txBody>
      </p:sp>
      <p:pic>
        <p:nvPicPr>
          <p:cNvPr id="4" name="Picture 3" descr="https://www.udg.edu/Portals/105/EMTM_Ljubljana.jp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26995" b="6610"/>
          <a:stretch/>
        </p:blipFill>
        <p:spPr bwMode="auto">
          <a:xfrm>
            <a:off x="0" y="6313"/>
            <a:ext cx="574567" cy="57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cxnSp>
        <p:nvCxnSpPr>
          <p:cNvPr id="5" name="Straight Connector 4"/>
          <p:cNvCxnSpPr/>
          <p:nvPr/>
        </p:nvCxnSpPr>
        <p:spPr bwMode="auto">
          <a:xfrm>
            <a:off x="611560" y="5877272"/>
            <a:ext cx="8532440" cy="0"/>
          </a:xfrm>
          <a:prstGeom prst="line">
            <a:avLst/>
          </a:prstGeom>
          <a:noFill/>
          <a:ln w="9525" cap="flat" cmpd="sng" algn="ctr">
            <a:solidFill>
              <a:schemeClr val="accent6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" name="Straight Connector 5"/>
          <p:cNvCxnSpPr/>
          <p:nvPr/>
        </p:nvCxnSpPr>
        <p:spPr bwMode="auto">
          <a:xfrm>
            <a:off x="611560" y="1340768"/>
            <a:ext cx="8532440" cy="0"/>
          </a:xfrm>
          <a:prstGeom prst="line">
            <a:avLst/>
          </a:prstGeom>
          <a:noFill/>
          <a:ln w="9525" cap="flat" cmpd="sng" algn="ctr">
            <a:solidFill>
              <a:schemeClr val="accent6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47664" y="980728"/>
            <a:ext cx="7391400" cy="648072"/>
          </a:xfrm>
        </p:spPr>
        <p:txBody>
          <a:bodyPr/>
          <a:lstStyle/>
          <a:p>
            <a:r>
              <a:rPr lang="sl-SI" sz="2400" dirty="0" smtClean="0">
                <a:solidFill>
                  <a:schemeClr val="tx1"/>
                </a:solidFill>
              </a:rPr>
              <a:t>Preliminarni rezultati: Ocenjeni koeficienti empiričnega modela </a:t>
            </a:r>
            <a:r>
              <a:rPr lang="sl-SI" sz="2400" dirty="0" smtClean="0">
                <a:solidFill>
                  <a:schemeClr val="tx1"/>
                </a:solidFill>
              </a:rPr>
              <a:t>državne pomoči v </a:t>
            </a:r>
            <a:r>
              <a:rPr lang="sl-SI" sz="2400" dirty="0" smtClean="0">
                <a:solidFill>
                  <a:schemeClr val="tx1"/>
                </a:solidFill>
              </a:rPr>
              <a:t>Sloveniji za obdobje 1998-2012. </a:t>
            </a:r>
            <a:r>
              <a:rPr lang="sl-SI" sz="2400" dirty="0" smtClean="0">
                <a:solidFill>
                  <a:schemeClr val="tx1"/>
                </a:solidFill>
              </a:rPr>
              <a:t/>
            </a:r>
            <a:br>
              <a:rPr lang="sl-SI" sz="2400" dirty="0" smtClean="0">
                <a:solidFill>
                  <a:schemeClr val="tx1"/>
                </a:solidFill>
              </a:rPr>
            </a:br>
            <a:endParaRPr lang="en-US" sz="2400" dirty="0">
              <a:solidFill>
                <a:schemeClr val="tx1"/>
              </a:solidFill>
            </a:endParaRPr>
          </a:p>
        </p:txBody>
      </p:sp>
      <p:pic>
        <p:nvPicPr>
          <p:cNvPr id="4" name="Picture 3" descr="https://www.udg.edu/Portals/105/EMTM_Ljubljana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26995" b="6610"/>
          <a:stretch/>
        </p:blipFill>
        <p:spPr bwMode="auto">
          <a:xfrm>
            <a:off x="0" y="6313"/>
            <a:ext cx="574567" cy="57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cxnSp>
        <p:nvCxnSpPr>
          <p:cNvPr id="5" name="Straight Connector 4"/>
          <p:cNvCxnSpPr/>
          <p:nvPr/>
        </p:nvCxnSpPr>
        <p:spPr bwMode="auto">
          <a:xfrm>
            <a:off x="611560" y="6021288"/>
            <a:ext cx="8532440" cy="0"/>
          </a:xfrm>
          <a:prstGeom prst="line">
            <a:avLst/>
          </a:prstGeom>
          <a:noFill/>
          <a:ln w="9525" cap="flat" cmpd="sng" algn="ctr">
            <a:solidFill>
              <a:schemeClr val="accent6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" name="Straight Connector 5"/>
          <p:cNvCxnSpPr/>
          <p:nvPr/>
        </p:nvCxnSpPr>
        <p:spPr bwMode="auto">
          <a:xfrm>
            <a:off x="611560" y="1340768"/>
            <a:ext cx="8532440" cy="0"/>
          </a:xfrm>
          <a:prstGeom prst="line">
            <a:avLst/>
          </a:prstGeom>
          <a:noFill/>
          <a:ln w="9525" cap="flat" cmpd="sng" algn="ctr">
            <a:solidFill>
              <a:schemeClr val="accent6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03648" y="1340768"/>
            <a:ext cx="6904682" cy="4403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TextBox 6"/>
          <p:cNvSpPr txBox="1"/>
          <p:nvPr/>
        </p:nvSpPr>
        <p:spPr>
          <a:xfrm>
            <a:off x="5724128" y="6165304"/>
            <a:ext cx="309634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0" dirty="0" err="1" smtClean="0">
                <a:latin typeface="Avenir Next Regular"/>
                <a:cs typeface="Avenir Next Regular"/>
              </a:rPr>
              <a:t>Vir</a:t>
            </a:r>
            <a:r>
              <a:rPr lang="en-US" sz="1000" b="0" dirty="0" smtClean="0">
                <a:latin typeface="Avenir Next Regular"/>
                <a:cs typeface="Avenir Next Regular"/>
              </a:rPr>
              <a:t>: </a:t>
            </a:r>
            <a:r>
              <a:rPr lang="en-US" sz="1000" b="0" dirty="0" err="1" smtClean="0">
                <a:latin typeface="Avenir Next Regular"/>
                <a:cs typeface="Avenir Next Regular"/>
              </a:rPr>
              <a:t>Ministrstvo</a:t>
            </a:r>
            <a:r>
              <a:rPr lang="en-US" sz="1000" b="0" dirty="0" smtClean="0">
                <a:latin typeface="Avenir Next Regular"/>
                <a:cs typeface="Avenir Next Regular"/>
              </a:rPr>
              <a:t> </a:t>
            </a:r>
            <a:r>
              <a:rPr lang="en-US" sz="1000" b="0" dirty="0" err="1" smtClean="0">
                <a:latin typeface="Avenir Next Regular"/>
                <a:cs typeface="Avenir Next Regular"/>
              </a:rPr>
              <a:t>za</a:t>
            </a:r>
            <a:r>
              <a:rPr lang="en-US" sz="1000" b="0" dirty="0" smtClean="0">
                <a:latin typeface="Avenir Next Regular"/>
                <a:cs typeface="Avenir Next Regular"/>
              </a:rPr>
              <a:t> </a:t>
            </a:r>
            <a:r>
              <a:rPr lang="en-US" sz="1000" b="0" dirty="0" smtClean="0">
                <a:latin typeface="Avenir Next Regular"/>
                <a:cs typeface="Avenir Next Regular"/>
              </a:rPr>
              <a:t>finance</a:t>
            </a:r>
            <a:r>
              <a:rPr lang="sl-SI" sz="1000" b="0" dirty="0" smtClean="0">
                <a:latin typeface="Avenir Next Regular"/>
                <a:cs typeface="Avenir Next Regular"/>
              </a:rPr>
              <a:t>, AJPES in lastni izračuni</a:t>
            </a:r>
            <a:endParaRPr lang="en-US" sz="1000" b="0" dirty="0">
              <a:latin typeface="Avenir Next Regular"/>
              <a:cs typeface="Avenir Next Regular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55776" y="188640"/>
            <a:ext cx="6480274" cy="460102"/>
          </a:xfrm>
        </p:spPr>
        <p:txBody>
          <a:bodyPr/>
          <a:lstStyle/>
          <a:p>
            <a:pPr algn="r"/>
            <a:r>
              <a:rPr lang="sl-SI" sz="2400" dirty="0" smtClean="0">
                <a:solidFill>
                  <a:schemeClr val="tx1"/>
                </a:solidFill>
                <a:latin typeface="Avenir Next Regular"/>
                <a:cs typeface="Avenir Next Regular"/>
              </a:rPr>
              <a:t>Industrijska politika in državne pomoči</a:t>
            </a:r>
            <a:endParaRPr lang="en-US" sz="2400" dirty="0">
              <a:solidFill>
                <a:schemeClr val="tx1"/>
              </a:solidFill>
              <a:latin typeface="Avenir Next Regular"/>
              <a:cs typeface="Avenir Next Regular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47664" y="1196752"/>
            <a:ext cx="7391400" cy="4648200"/>
          </a:xfrm>
        </p:spPr>
        <p:txBody>
          <a:bodyPr/>
          <a:lstStyle/>
          <a:p>
            <a:pPr>
              <a:buClr>
                <a:schemeClr val="accent6"/>
              </a:buClr>
              <a:buFont typeface="Arial"/>
              <a:buChar char="•"/>
            </a:pPr>
            <a:r>
              <a:rPr lang="sl-SI" dirty="0">
                <a:latin typeface="Avenir Next Regular"/>
                <a:cs typeface="Avenir Next Regular"/>
              </a:rPr>
              <a:t>Industrijska politika  je pomembno orodje </a:t>
            </a:r>
            <a:r>
              <a:rPr lang="sl-SI" dirty="0" smtClean="0">
                <a:latin typeface="Avenir Next Regular"/>
                <a:cs typeface="Avenir Next Regular"/>
              </a:rPr>
              <a:t>konkurenčne politike        </a:t>
            </a:r>
            <a:r>
              <a:rPr lang="sl-SI" dirty="0">
                <a:latin typeface="Avenir Next Regular"/>
                <a:cs typeface="Avenir Next Regular"/>
              </a:rPr>
              <a:t>večja konkurenčnost </a:t>
            </a:r>
            <a:r>
              <a:rPr lang="sl-SI" dirty="0" smtClean="0">
                <a:latin typeface="Avenir Next Regular"/>
                <a:cs typeface="Avenir Next Regular"/>
              </a:rPr>
              <a:t>      hitrejša </a:t>
            </a:r>
            <a:r>
              <a:rPr lang="sl-SI" dirty="0">
                <a:latin typeface="Avenir Next Regular"/>
                <a:cs typeface="Avenir Next Regular"/>
              </a:rPr>
              <a:t>konvergenca; </a:t>
            </a:r>
            <a:r>
              <a:rPr lang="sl-SI" sz="1800" b="1" i="1" dirty="0" smtClean="0">
                <a:latin typeface="Avenir Next Regular"/>
                <a:cs typeface="Avenir Next Regular"/>
              </a:rPr>
              <a:t>Državne </a:t>
            </a:r>
            <a:r>
              <a:rPr lang="sl-SI" sz="1800" b="1" i="1" dirty="0">
                <a:latin typeface="Avenir Next Regular"/>
                <a:cs typeface="Avenir Next Regular"/>
              </a:rPr>
              <a:t>pomoči in ostali „protekcionistični ukrepi“ negativno </a:t>
            </a:r>
            <a:r>
              <a:rPr lang="sl-SI" sz="1800" b="1" i="1" dirty="0" smtClean="0">
                <a:latin typeface="Avenir Next Regular"/>
                <a:cs typeface="Avenir Next Regular"/>
              </a:rPr>
              <a:t>vplivajo </a:t>
            </a:r>
            <a:r>
              <a:rPr lang="sl-SI" sz="1800" b="1" i="1" dirty="0">
                <a:latin typeface="Avenir Next Regular"/>
                <a:cs typeface="Avenir Next Regular"/>
              </a:rPr>
              <a:t>na </a:t>
            </a:r>
            <a:r>
              <a:rPr lang="sl-SI" sz="1800" b="1" i="1" dirty="0" smtClean="0">
                <a:latin typeface="Avenir Next Regular"/>
                <a:cs typeface="Avenir Next Regular"/>
              </a:rPr>
              <a:t>konkurenčnost</a:t>
            </a:r>
          </a:p>
          <a:p>
            <a:pPr>
              <a:buClr>
                <a:schemeClr val="accent6"/>
              </a:buClr>
              <a:buFont typeface="Arial"/>
              <a:buChar char="•"/>
            </a:pPr>
            <a:endParaRPr lang="sl-SI" sz="1800" b="1" i="1" dirty="0" smtClean="0">
              <a:latin typeface="Avenir Next Regular"/>
              <a:cs typeface="Avenir Next Regular"/>
            </a:endParaRPr>
          </a:p>
          <a:p>
            <a:pPr>
              <a:buClr>
                <a:schemeClr val="accent6"/>
              </a:buClr>
              <a:buFont typeface="Arial"/>
              <a:buChar char="•"/>
            </a:pPr>
            <a:r>
              <a:rPr lang="sl-SI" sz="1800" b="1" dirty="0" smtClean="0">
                <a:latin typeface="Avenir Next Regular"/>
                <a:cs typeface="Avenir Next Regular"/>
              </a:rPr>
              <a:t>Državne pomoči so smiselne </a:t>
            </a:r>
            <a:r>
              <a:rPr lang="sl-SI" sz="1800" dirty="0" smtClean="0">
                <a:latin typeface="Avenir Next Regular"/>
                <a:cs typeface="Avenir Next Regular"/>
              </a:rPr>
              <a:t>v kolikor vodijo v učenje in </a:t>
            </a:r>
            <a:r>
              <a:rPr lang="sl-SI" sz="1800" b="1" dirty="0" smtClean="0">
                <a:latin typeface="Avenir Next Regular"/>
                <a:cs typeface="Avenir Next Regular"/>
              </a:rPr>
              <a:t>prelivanje znanja </a:t>
            </a:r>
            <a:r>
              <a:rPr lang="sl-SI" sz="1800" dirty="0" smtClean="0">
                <a:latin typeface="Avenir Next Regular"/>
                <a:cs typeface="Avenir Next Regular"/>
              </a:rPr>
              <a:t>(</a:t>
            </a:r>
            <a:r>
              <a:rPr lang="sl-SI" sz="1800" dirty="0" err="1" smtClean="0">
                <a:latin typeface="Avenir Next Regular"/>
                <a:cs typeface="Avenir Next Regular"/>
              </a:rPr>
              <a:t>spillower</a:t>
            </a:r>
            <a:r>
              <a:rPr lang="sl-SI" sz="1800" dirty="0" smtClean="0">
                <a:latin typeface="Avenir Next Regular"/>
                <a:cs typeface="Avenir Next Regular"/>
              </a:rPr>
              <a:t> učinki) (</a:t>
            </a:r>
            <a:r>
              <a:rPr lang="sl-SI" sz="1800" dirty="0" err="1" smtClean="0">
                <a:latin typeface="Avenir Next Regular"/>
                <a:cs typeface="Avenir Next Regular"/>
              </a:rPr>
              <a:t>Stiglitz</a:t>
            </a:r>
            <a:r>
              <a:rPr lang="sl-SI" sz="1800" dirty="0" smtClean="0">
                <a:latin typeface="Avenir Next Regular"/>
                <a:cs typeface="Avenir Next Regular"/>
              </a:rPr>
              <a:t> in </a:t>
            </a:r>
            <a:r>
              <a:rPr lang="sl-SI" sz="1800" dirty="0" err="1" smtClean="0">
                <a:latin typeface="Avenir Next Regular"/>
                <a:cs typeface="Avenir Next Regular"/>
              </a:rPr>
              <a:t>Greenwald</a:t>
            </a:r>
            <a:r>
              <a:rPr lang="sl-SI" sz="1800" dirty="0" smtClean="0">
                <a:latin typeface="Avenir Next Regular"/>
                <a:cs typeface="Avenir Next Regular"/>
              </a:rPr>
              <a:t>, 2014)</a:t>
            </a:r>
          </a:p>
          <a:p>
            <a:pPr>
              <a:buClr>
                <a:schemeClr val="accent6"/>
              </a:buClr>
              <a:buFont typeface="Arial"/>
              <a:buChar char="•"/>
            </a:pPr>
            <a:endParaRPr lang="sl-SI" sz="1800" b="1" i="1" dirty="0">
              <a:latin typeface="Avenir Next Regular"/>
              <a:cs typeface="Avenir Next Regular"/>
            </a:endParaRPr>
          </a:p>
          <a:p>
            <a:pPr marL="0" indent="0">
              <a:buClr>
                <a:schemeClr val="accent6"/>
              </a:buClr>
            </a:pPr>
            <a:endParaRPr lang="sl-SI" dirty="0" smtClean="0">
              <a:latin typeface="Avenir Next Regular"/>
              <a:cs typeface="Avenir Next Regular"/>
            </a:endParaRPr>
          </a:p>
          <a:p>
            <a:pPr>
              <a:buClr>
                <a:schemeClr val="accent6"/>
              </a:buClr>
              <a:buFont typeface="Arial"/>
              <a:buChar char="•"/>
            </a:pPr>
            <a:r>
              <a:rPr lang="sl-SI" dirty="0" smtClean="0">
                <a:latin typeface="Avenir Next Regular"/>
                <a:cs typeface="Avenir Next Regular"/>
              </a:rPr>
              <a:t>Po </a:t>
            </a:r>
            <a:r>
              <a:rPr lang="sl-SI" dirty="0">
                <a:latin typeface="Avenir Next Regular"/>
                <a:cs typeface="Avenir Next Regular"/>
              </a:rPr>
              <a:t>uvedbi enotnega trga in skupne </a:t>
            </a:r>
            <a:r>
              <a:rPr lang="sl-SI" dirty="0" smtClean="0">
                <a:latin typeface="Avenir Next Regular"/>
                <a:cs typeface="Avenir Next Regular"/>
              </a:rPr>
              <a:t>valute v EU        </a:t>
            </a:r>
            <a:r>
              <a:rPr lang="sl-SI" b="1" dirty="0" smtClean="0">
                <a:latin typeface="Avenir Next Regular"/>
                <a:cs typeface="Avenir Next Regular"/>
              </a:rPr>
              <a:t>podpiranje </a:t>
            </a:r>
            <a:r>
              <a:rPr lang="sl-SI" b="1" dirty="0">
                <a:latin typeface="Avenir Next Regular"/>
                <a:cs typeface="Avenir Next Regular"/>
              </a:rPr>
              <a:t>razvoja malih, inovativnih podjetij s horizontalnimi </a:t>
            </a:r>
            <a:r>
              <a:rPr lang="sl-SI" b="1" dirty="0" smtClean="0">
                <a:latin typeface="Avenir Next Regular"/>
                <a:cs typeface="Avenir Next Regular"/>
              </a:rPr>
              <a:t>ukrepi</a:t>
            </a:r>
            <a:endParaRPr lang="sl-SI" b="1" dirty="0">
              <a:latin typeface="Avenir Next Regular"/>
              <a:cs typeface="Avenir Next Regular"/>
            </a:endParaRPr>
          </a:p>
          <a:p>
            <a:pPr marL="0" indent="0">
              <a:buClr>
                <a:schemeClr val="accent6"/>
              </a:buClr>
            </a:pPr>
            <a:endParaRPr lang="sl-SI" dirty="0" smtClean="0">
              <a:latin typeface="Avenir Next Regular"/>
              <a:cs typeface="Avenir Next Regular"/>
            </a:endParaRPr>
          </a:p>
        </p:txBody>
      </p:sp>
      <p:pic>
        <p:nvPicPr>
          <p:cNvPr id="4" name="Picture 4" descr="https://www.udg.edu/Portals/105/EMTM_Ljubljana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26995" b="6610"/>
          <a:stretch/>
        </p:blipFill>
        <p:spPr bwMode="auto">
          <a:xfrm>
            <a:off x="0" y="6313"/>
            <a:ext cx="574567" cy="57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cxnSp>
        <p:nvCxnSpPr>
          <p:cNvPr id="6" name="Straight Arrow Connector 5"/>
          <p:cNvCxnSpPr/>
          <p:nvPr/>
        </p:nvCxnSpPr>
        <p:spPr bwMode="auto">
          <a:xfrm>
            <a:off x="2987824" y="1700808"/>
            <a:ext cx="288031" cy="0"/>
          </a:xfrm>
          <a:prstGeom prst="straightConnector1">
            <a:avLst/>
          </a:prstGeom>
          <a:noFill/>
          <a:ln w="28575" cap="flat" cmpd="sng" algn="ctr">
            <a:solidFill>
              <a:schemeClr val="accent6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" name="Straight Arrow Connector 7"/>
          <p:cNvCxnSpPr/>
          <p:nvPr/>
        </p:nvCxnSpPr>
        <p:spPr bwMode="auto">
          <a:xfrm>
            <a:off x="5796136" y="1700808"/>
            <a:ext cx="288031" cy="0"/>
          </a:xfrm>
          <a:prstGeom prst="straightConnector1">
            <a:avLst/>
          </a:prstGeom>
          <a:noFill/>
          <a:ln w="28575" cap="flat" cmpd="sng" algn="ctr">
            <a:solidFill>
              <a:schemeClr val="accent6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" name="Straight Connector 8"/>
          <p:cNvCxnSpPr/>
          <p:nvPr/>
        </p:nvCxnSpPr>
        <p:spPr bwMode="auto">
          <a:xfrm>
            <a:off x="611560" y="764704"/>
            <a:ext cx="8532440" cy="0"/>
          </a:xfrm>
          <a:prstGeom prst="line">
            <a:avLst/>
          </a:prstGeom>
          <a:noFill/>
          <a:ln w="9525" cap="flat" cmpd="sng" algn="ctr">
            <a:solidFill>
              <a:schemeClr val="accent6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" name="Straight Connector 9"/>
          <p:cNvCxnSpPr/>
          <p:nvPr/>
        </p:nvCxnSpPr>
        <p:spPr bwMode="auto">
          <a:xfrm>
            <a:off x="611560" y="6021288"/>
            <a:ext cx="8532440" cy="0"/>
          </a:xfrm>
          <a:prstGeom prst="line">
            <a:avLst/>
          </a:prstGeom>
          <a:noFill/>
          <a:ln w="9525" cap="flat" cmpd="sng" algn="ctr">
            <a:solidFill>
              <a:schemeClr val="accent6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" name="Straight Arrow Connector 10"/>
          <p:cNvCxnSpPr/>
          <p:nvPr/>
        </p:nvCxnSpPr>
        <p:spPr bwMode="auto">
          <a:xfrm>
            <a:off x="7380312" y="4293096"/>
            <a:ext cx="576063" cy="1588"/>
          </a:xfrm>
          <a:prstGeom prst="straightConnector1">
            <a:avLst/>
          </a:prstGeom>
          <a:noFill/>
          <a:ln w="28575" cap="flat" cmpd="sng" algn="ctr">
            <a:solidFill>
              <a:schemeClr val="accent6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xmlns="" val="150007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608" y="260648"/>
            <a:ext cx="7940352" cy="468784"/>
          </a:xfrm>
        </p:spPr>
        <p:txBody>
          <a:bodyPr/>
          <a:lstStyle/>
          <a:p>
            <a:pPr algn="r"/>
            <a:r>
              <a:rPr lang="sl-SI" sz="2400" dirty="0" smtClean="0">
                <a:solidFill>
                  <a:srgbClr val="000000"/>
                </a:solidFill>
                <a:latin typeface="Avenir Next Regular"/>
                <a:cs typeface="Avenir Next Regular"/>
              </a:rPr>
              <a:t>Preliminarni rezultati: </a:t>
            </a:r>
            <a:r>
              <a:rPr lang="sl-SI" sz="2400" dirty="0" err="1" smtClean="0">
                <a:solidFill>
                  <a:srgbClr val="000000"/>
                </a:solidFill>
                <a:latin typeface="Avenir Next Regular"/>
                <a:cs typeface="Avenir Next Regular"/>
              </a:rPr>
              <a:t>Ekonometrična</a:t>
            </a:r>
            <a:r>
              <a:rPr lang="sl-SI" sz="2400" dirty="0" smtClean="0">
                <a:solidFill>
                  <a:srgbClr val="000000"/>
                </a:solidFill>
                <a:latin typeface="Avenir Next Regular"/>
                <a:cs typeface="Avenir Next Regular"/>
              </a:rPr>
              <a:t> </a:t>
            </a:r>
            <a:r>
              <a:rPr lang="sl-SI" sz="2400" dirty="0" smtClean="0">
                <a:solidFill>
                  <a:srgbClr val="000000"/>
                </a:solidFill>
                <a:latin typeface="Avenir Next Regular"/>
                <a:cs typeface="Avenir Next Regular"/>
              </a:rPr>
              <a:t>analiza državne pomoči v Sloveniji na osnovi </a:t>
            </a:r>
            <a:r>
              <a:rPr lang="sl-SI" sz="2400" dirty="0" err="1" smtClean="0">
                <a:solidFill>
                  <a:srgbClr val="000000"/>
                </a:solidFill>
                <a:latin typeface="Avenir Next Regular"/>
                <a:cs typeface="Avenir Next Regular"/>
              </a:rPr>
              <a:t>mikro</a:t>
            </a:r>
            <a:r>
              <a:rPr lang="sl-SI" sz="2400" dirty="0" smtClean="0">
                <a:solidFill>
                  <a:srgbClr val="000000"/>
                </a:solidFill>
                <a:latin typeface="Avenir Next Regular"/>
                <a:cs typeface="Avenir Next Regular"/>
              </a:rPr>
              <a:t> </a:t>
            </a:r>
            <a:r>
              <a:rPr lang="sl-SI" sz="2400" dirty="0" smtClean="0">
                <a:solidFill>
                  <a:srgbClr val="000000"/>
                </a:solidFill>
                <a:latin typeface="Avenir Next Regular"/>
                <a:cs typeface="Avenir Next Regular"/>
              </a:rPr>
              <a:t>podatkov </a:t>
            </a:r>
            <a:endParaRPr lang="sl-SI" sz="2400" dirty="0">
              <a:solidFill>
                <a:srgbClr val="000000"/>
              </a:solidFill>
              <a:latin typeface="Avenir Next Regular"/>
              <a:cs typeface="Avenir Next Regular"/>
            </a:endParaRPr>
          </a:p>
        </p:txBody>
      </p:sp>
      <p:pic>
        <p:nvPicPr>
          <p:cNvPr id="5" name="Picture 4" descr="https://www.udg.edu/Portals/105/EMTM_Ljubljana.jp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26995" b="6610"/>
          <a:stretch/>
        </p:blipFill>
        <p:spPr bwMode="auto">
          <a:xfrm>
            <a:off x="0" y="6313"/>
            <a:ext cx="574567" cy="57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cxnSp>
        <p:nvCxnSpPr>
          <p:cNvPr id="6" name="Straight Connector 5"/>
          <p:cNvCxnSpPr/>
          <p:nvPr/>
        </p:nvCxnSpPr>
        <p:spPr bwMode="auto">
          <a:xfrm>
            <a:off x="611560" y="764704"/>
            <a:ext cx="8532440" cy="0"/>
          </a:xfrm>
          <a:prstGeom prst="line">
            <a:avLst/>
          </a:prstGeom>
          <a:noFill/>
          <a:ln w="9525" cap="flat" cmpd="sng" algn="ctr">
            <a:solidFill>
              <a:schemeClr val="accent6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" name="Straight Connector 6"/>
          <p:cNvCxnSpPr/>
          <p:nvPr/>
        </p:nvCxnSpPr>
        <p:spPr bwMode="auto">
          <a:xfrm>
            <a:off x="611560" y="6021288"/>
            <a:ext cx="8532440" cy="0"/>
          </a:xfrm>
          <a:prstGeom prst="line">
            <a:avLst/>
          </a:prstGeom>
          <a:noFill/>
          <a:ln w="9525" cap="flat" cmpd="sng" algn="ctr">
            <a:solidFill>
              <a:schemeClr val="accent6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" name="Title 1"/>
          <p:cNvSpPr txBox="1">
            <a:spLocks/>
          </p:cNvSpPr>
          <p:nvPr/>
        </p:nvSpPr>
        <p:spPr bwMode="auto">
          <a:xfrm>
            <a:off x="899592" y="1124744"/>
            <a:ext cx="7940352" cy="16561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sl-SI" kern="0" dirty="0" smtClean="0">
                <a:solidFill>
                  <a:srgbClr val="000000"/>
                </a:solidFill>
                <a:latin typeface="Avenir Next Regular"/>
                <a:ea typeface="+mj-ea"/>
                <a:cs typeface="Avenir Next Regular"/>
              </a:rPr>
              <a:t>Kakšen je vpliv državne pomoči  na dodano vrednost na zaposlenega?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sl-SI" kern="0" dirty="0" smtClean="0">
              <a:solidFill>
                <a:srgbClr val="000000"/>
              </a:solidFill>
              <a:latin typeface="Avenir Next Regular"/>
              <a:ea typeface="+mj-ea"/>
              <a:cs typeface="Avenir Next Regular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sl-SI" sz="240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venir Next Regular"/>
              <a:ea typeface="+mj-ea"/>
              <a:cs typeface="Avenir Next Regular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  <a:defRPr/>
            </a:pPr>
            <a:endParaRPr kumimoji="0" lang="sl-SI" sz="240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venir Next Regular"/>
              <a:ea typeface="+mj-ea"/>
              <a:cs typeface="Avenir Next Regular"/>
            </a:endParaRPr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349752034"/>
              </p:ext>
            </p:extLst>
          </p:nvPr>
        </p:nvGraphicFramePr>
        <p:xfrm>
          <a:off x="755576" y="2060848"/>
          <a:ext cx="6984776" cy="2448272"/>
        </p:xfrm>
        <a:graphic>
          <a:graphicData uri="http://schemas.openxmlformats.org/drawingml/2006/table">
            <a:tbl>
              <a:tblPr/>
              <a:tblGrid>
                <a:gridCol w="2808312"/>
                <a:gridCol w="936104"/>
                <a:gridCol w="1080120"/>
                <a:gridCol w="1080120"/>
                <a:gridCol w="1080120"/>
              </a:tblGrid>
              <a:tr h="335280">
                <a:tc>
                  <a:txBody>
                    <a:bodyPr/>
                    <a:lstStyle/>
                    <a:p>
                      <a:pPr algn="l" fontAlgn="b"/>
                      <a:r>
                        <a:rPr lang="sl-SI" sz="1400" b="1" i="0" u="none" strike="noStrike" dirty="0">
                          <a:solidFill>
                            <a:srgbClr val="FFFFFF"/>
                          </a:solidFill>
                          <a:latin typeface="Avenir Next Regular"/>
                          <a:cs typeface="Avenir Next Regular"/>
                        </a:rPr>
                        <a:t>D</a:t>
                      </a:r>
                      <a:r>
                        <a:rPr lang="sl-SI" sz="1400" b="1" i="0" u="none" strike="noStrike" dirty="0" smtClean="0">
                          <a:solidFill>
                            <a:srgbClr val="FFFFFF"/>
                          </a:solidFill>
                          <a:latin typeface="Avenir Next Regular"/>
                          <a:cs typeface="Avenir Next Regular"/>
                        </a:rPr>
                        <a:t>elež državne pomoči </a:t>
                      </a:r>
                      <a:r>
                        <a:rPr lang="sl-SI" sz="1400" b="1" i="0" u="none" strike="noStrike" dirty="0">
                          <a:solidFill>
                            <a:srgbClr val="FFFFFF"/>
                          </a:solidFill>
                          <a:latin typeface="Avenir Next Regular"/>
                          <a:cs typeface="Avenir Next Regular"/>
                        </a:rPr>
                        <a:t>v prihodkih v času t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3200" b="1" i="0" u="none" strike="noStrike" dirty="0">
                          <a:solidFill>
                            <a:srgbClr val="FF0000"/>
                          </a:solidFill>
                          <a:latin typeface="Avenir Next Regular"/>
                          <a:cs typeface="Avenir Next Regular"/>
                        </a:rPr>
                        <a:t> -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100" b="1" i="0" u="none" strike="noStrike">
                          <a:solidFill>
                            <a:srgbClr val="000000"/>
                          </a:solidFill>
                          <a:latin typeface="Avenir Next Regular"/>
                          <a:cs typeface="Avenir Next Regular"/>
                        </a:rPr>
                        <a:t> 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100" b="1" i="0" u="none" strike="noStrike">
                          <a:solidFill>
                            <a:srgbClr val="000000"/>
                          </a:solidFill>
                          <a:latin typeface="Avenir Next Regular"/>
                          <a:cs typeface="Avenir Next Regular"/>
                        </a:rPr>
                        <a:t> 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100" b="1" i="0" u="none" strike="noStrike">
                          <a:solidFill>
                            <a:srgbClr val="000000"/>
                          </a:solidFill>
                          <a:latin typeface="Avenir Next Regular"/>
                          <a:cs typeface="Avenir Next Regular"/>
                        </a:rPr>
                        <a:t> 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5280">
                <a:tc>
                  <a:txBody>
                    <a:bodyPr/>
                    <a:lstStyle/>
                    <a:p>
                      <a:pPr algn="l" fontAlgn="b"/>
                      <a:r>
                        <a:rPr lang="sl-SI" sz="1400" b="1" i="0" u="none" strike="noStrike" dirty="0">
                          <a:solidFill>
                            <a:srgbClr val="FFFFFF"/>
                          </a:solidFill>
                          <a:latin typeface="Avenir Next Regular"/>
                          <a:cs typeface="Avenir Next Regular"/>
                        </a:rPr>
                        <a:t>D</a:t>
                      </a:r>
                      <a:r>
                        <a:rPr lang="sl-SI" sz="1400" b="1" i="0" u="none" strike="noStrike" dirty="0" smtClean="0">
                          <a:solidFill>
                            <a:srgbClr val="FFFFFF"/>
                          </a:solidFill>
                          <a:latin typeface="Avenir Next Regular"/>
                          <a:cs typeface="Avenir Next Regular"/>
                        </a:rPr>
                        <a:t>elež državne</a:t>
                      </a:r>
                      <a:r>
                        <a:rPr lang="sl-SI" sz="1400" b="1" i="0" u="none" strike="noStrike" baseline="0" dirty="0" smtClean="0">
                          <a:solidFill>
                            <a:srgbClr val="FFFFFF"/>
                          </a:solidFill>
                          <a:latin typeface="Avenir Next Regular"/>
                          <a:cs typeface="Avenir Next Regular"/>
                        </a:rPr>
                        <a:t> pomoči</a:t>
                      </a:r>
                      <a:r>
                        <a:rPr lang="sl-SI" sz="1400" b="1" i="0" u="none" strike="noStrike" dirty="0" smtClean="0">
                          <a:solidFill>
                            <a:srgbClr val="FFFFFF"/>
                          </a:solidFill>
                          <a:latin typeface="Avenir Next Regular"/>
                          <a:cs typeface="Avenir Next Regular"/>
                        </a:rPr>
                        <a:t> </a:t>
                      </a:r>
                      <a:r>
                        <a:rPr lang="sl-SI" sz="1400" b="1" i="0" u="none" strike="noStrike" dirty="0">
                          <a:solidFill>
                            <a:srgbClr val="FFFFFF"/>
                          </a:solidFill>
                          <a:latin typeface="Avenir Next Regular"/>
                          <a:cs typeface="Avenir Next Regular"/>
                        </a:rPr>
                        <a:t>v prihodkih v času t-1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100" b="1" i="0" u="none" strike="noStrike">
                          <a:solidFill>
                            <a:srgbClr val="000000"/>
                          </a:solidFill>
                          <a:latin typeface="Avenir Next Regular"/>
                          <a:cs typeface="Avenir Next Regular"/>
                        </a:rPr>
                        <a:t> 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3600" b="1" i="0" u="none" strike="noStrike" dirty="0">
                          <a:solidFill>
                            <a:srgbClr val="CC0000"/>
                          </a:solidFill>
                          <a:latin typeface="Avenir Next Regular"/>
                          <a:cs typeface="Avenir Next Regular"/>
                        </a:rPr>
                        <a:t>-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100" b="1" i="0" u="none" strike="noStrike">
                          <a:solidFill>
                            <a:srgbClr val="000000"/>
                          </a:solidFill>
                          <a:latin typeface="Avenir Next Regular"/>
                          <a:cs typeface="Avenir Next Regular"/>
                        </a:rPr>
                        <a:t> 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100" b="1" i="0" u="none" strike="noStrike" dirty="0">
                          <a:solidFill>
                            <a:srgbClr val="000000"/>
                          </a:solidFill>
                          <a:latin typeface="Avenir Next Regular"/>
                          <a:cs typeface="Avenir Next Regular"/>
                        </a:rPr>
                        <a:t> 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8600">
                <a:tc>
                  <a:txBody>
                    <a:bodyPr/>
                    <a:lstStyle/>
                    <a:p>
                      <a:pPr algn="l" fontAlgn="b"/>
                      <a:r>
                        <a:rPr lang="sl-SI" sz="1400" b="1" i="0" u="none" strike="noStrike" dirty="0" smtClean="0">
                          <a:solidFill>
                            <a:srgbClr val="FFFFFF"/>
                          </a:solidFill>
                          <a:latin typeface="Avenir Next Regular"/>
                          <a:cs typeface="Avenir Next Regular"/>
                        </a:rPr>
                        <a:t>Logaritem</a:t>
                      </a:r>
                      <a:r>
                        <a:rPr lang="fr-FR" sz="1400" b="1" i="0" u="none" strike="noStrike" dirty="0" smtClean="0">
                          <a:solidFill>
                            <a:srgbClr val="FFFFFF"/>
                          </a:solidFill>
                          <a:latin typeface="Avenir Next Regular"/>
                          <a:cs typeface="Avenir Next Regular"/>
                        </a:rPr>
                        <a:t> </a:t>
                      </a:r>
                      <a:r>
                        <a:rPr lang="sl-SI" sz="1400" b="1" i="0" u="none" strike="noStrike" dirty="0" smtClean="0">
                          <a:solidFill>
                            <a:srgbClr val="FFFFFF"/>
                          </a:solidFill>
                          <a:latin typeface="Avenir Next Regular"/>
                          <a:cs typeface="Avenir Next Regular"/>
                        </a:rPr>
                        <a:t>državne pomoči</a:t>
                      </a:r>
                      <a:r>
                        <a:rPr lang="fr-FR" sz="1400" b="1" i="0" u="none" strike="noStrike" dirty="0" smtClean="0">
                          <a:solidFill>
                            <a:srgbClr val="FFFFFF"/>
                          </a:solidFill>
                          <a:latin typeface="Avenir Next Regular"/>
                          <a:cs typeface="Avenir Next Regular"/>
                        </a:rPr>
                        <a:t> </a:t>
                      </a:r>
                      <a:r>
                        <a:rPr lang="fr-FR" sz="1400" b="1" i="0" u="none" strike="noStrike" dirty="0">
                          <a:solidFill>
                            <a:srgbClr val="FFFFFF"/>
                          </a:solidFill>
                          <a:latin typeface="Avenir Next Regular"/>
                          <a:cs typeface="Avenir Next Regular"/>
                        </a:rPr>
                        <a:t>v </a:t>
                      </a:r>
                      <a:r>
                        <a:rPr lang="fr-FR" sz="1400" b="1" i="0" u="none" strike="noStrike" dirty="0" err="1">
                          <a:solidFill>
                            <a:srgbClr val="FFFFFF"/>
                          </a:solidFill>
                          <a:latin typeface="Avenir Next Regular"/>
                          <a:cs typeface="Avenir Next Regular"/>
                        </a:rPr>
                        <a:t>času</a:t>
                      </a:r>
                      <a:r>
                        <a:rPr lang="fr-FR" sz="1400" b="1" i="0" u="none" strike="noStrike" dirty="0">
                          <a:solidFill>
                            <a:srgbClr val="FFFFFF"/>
                          </a:solidFill>
                          <a:latin typeface="Avenir Next Regular"/>
                          <a:cs typeface="Avenir Next Regular"/>
                        </a:rPr>
                        <a:t> t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100" b="1" i="0" u="none" strike="noStrike" dirty="0">
                          <a:solidFill>
                            <a:srgbClr val="000000"/>
                          </a:solidFill>
                          <a:latin typeface="Avenir Next Regular"/>
                          <a:cs typeface="Avenir Next Regular"/>
                        </a:rPr>
                        <a:t> 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100" b="1" i="0" u="none" strike="noStrike">
                          <a:solidFill>
                            <a:srgbClr val="000000"/>
                          </a:solidFill>
                          <a:latin typeface="Avenir Next Regular"/>
                          <a:cs typeface="Avenir Next Regular"/>
                        </a:rPr>
                        <a:t> 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3200" b="1" i="0" u="none" strike="noStrike" dirty="0">
                          <a:solidFill>
                            <a:srgbClr val="CC0000"/>
                          </a:solidFill>
                          <a:latin typeface="Avenir Next Regular"/>
                          <a:cs typeface="Avenir Next Regular"/>
                        </a:rPr>
                        <a:t> -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100" b="1" i="0" u="none" strike="noStrike">
                          <a:solidFill>
                            <a:srgbClr val="000000"/>
                          </a:solidFill>
                          <a:latin typeface="Avenir Next Regular"/>
                          <a:cs typeface="Avenir Next Regular"/>
                        </a:rPr>
                        <a:t> 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5280">
                <a:tc>
                  <a:txBody>
                    <a:bodyPr/>
                    <a:lstStyle/>
                    <a:p>
                      <a:pPr algn="l" fontAlgn="b"/>
                      <a:r>
                        <a:rPr lang="fr-FR" sz="1400" b="1" i="0" u="none" strike="noStrike" dirty="0" smtClean="0">
                          <a:solidFill>
                            <a:srgbClr val="FFFFFF"/>
                          </a:solidFill>
                          <a:latin typeface="Avenir Next Regular"/>
                          <a:cs typeface="Avenir Next Regular"/>
                        </a:rPr>
                        <a:t>L</a:t>
                      </a:r>
                      <a:r>
                        <a:rPr lang="sl-SI" sz="1400" b="1" i="0" u="none" strike="noStrike" dirty="0" err="1" smtClean="0">
                          <a:solidFill>
                            <a:srgbClr val="FFFFFF"/>
                          </a:solidFill>
                          <a:latin typeface="Avenir Next Regular"/>
                          <a:cs typeface="Avenir Next Regular"/>
                        </a:rPr>
                        <a:t>ogaritem</a:t>
                      </a:r>
                      <a:r>
                        <a:rPr lang="fr-FR" sz="1400" b="1" i="0" u="none" strike="noStrike" dirty="0" smtClean="0">
                          <a:solidFill>
                            <a:srgbClr val="FFFFFF"/>
                          </a:solidFill>
                          <a:latin typeface="Avenir Next Regular"/>
                          <a:cs typeface="Avenir Next Regular"/>
                        </a:rPr>
                        <a:t> </a:t>
                      </a:r>
                      <a:r>
                        <a:rPr lang="sl-SI" sz="1400" b="1" i="0" u="none" strike="noStrike" dirty="0" smtClean="0">
                          <a:solidFill>
                            <a:srgbClr val="FFFFFF"/>
                          </a:solidFill>
                          <a:latin typeface="Avenir Next Regular"/>
                          <a:cs typeface="Avenir Next Regular"/>
                        </a:rPr>
                        <a:t>državne</a:t>
                      </a:r>
                      <a:r>
                        <a:rPr lang="sl-SI" sz="1400" b="1" i="0" u="none" strike="noStrike" baseline="0" dirty="0" smtClean="0">
                          <a:solidFill>
                            <a:srgbClr val="FFFFFF"/>
                          </a:solidFill>
                          <a:latin typeface="Avenir Next Regular"/>
                          <a:cs typeface="Avenir Next Regular"/>
                        </a:rPr>
                        <a:t> pomoči</a:t>
                      </a:r>
                      <a:r>
                        <a:rPr lang="fr-FR" sz="1400" b="1" i="0" u="none" strike="noStrike" dirty="0" smtClean="0">
                          <a:solidFill>
                            <a:srgbClr val="FFFFFF"/>
                          </a:solidFill>
                          <a:latin typeface="Avenir Next Regular"/>
                          <a:cs typeface="Avenir Next Regular"/>
                        </a:rPr>
                        <a:t> </a:t>
                      </a:r>
                      <a:r>
                        <a:rPr lang="fr-FR" sz="1400" b="1" i="0" u="none" strike="noStrike" dirty="0">
                          <a:solidFill>
                            <a:srgbClr val="FFFFFF"/>
                          </a:solidFill>
                          <a:latin typeface="Avenir Next Regular"/>
                          <a:cs typeface="Avenir Next Regular"/>
                        </a:rPr>
                        <a:t>v </a:t>
                      </a:r>
                      <a:r>
                        <a:rPr lang="fr-FR" sz="1400" b="1" i="0" u="none" strike="noStrike" dirty="0" err="1">
                          <a:solidFill>
                            <a:srgbClr val="FFFFFF"/>
                          </a:solidFill>
                          <a:latin typeface="Avenir Next Regular"/>
                          <a:cs typeface="Avenir Next Regular"/>
                        </a:rPr>
                        <a:t>času</a:t>
                      </a:r>
                      <a:r>
                        <a:rPr lang="fr-FR" sz="1400" b="1" i="0" u="none" strike="noStrike" dirty="0">
                          <a:solidFill>
                            <a:srgbClr val="FFFFFF"/>
                          </a:solidFill>
                          <a:latin typeface="Avenir Next Regular"/>
                          <a:cs typeface="Avenir Next Regular"/>
                        </a:rPr>
                        <a:t> t-1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100" b="1" i="0" u="none" strike="noStrike">
                          <a:solidFill>
                            <a:srgbClr val="000000"/>
                          </a:solidFill>
                          <a:latin typeface="Avenir Next Regular"/>
                          <a:cs typeface="Avenir Next Regular"/>
                        </a:rPr>
                        <a:t> 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100" b="1" i="0" u="none" strike="noStrike">
                          <a:solidFill>
                            <a:srgbClr val="000000"/>
                          </a:solidFill>
                          <a:latin typeface="Avenir Next Regular"/>
                          <a:cs typeface="Avenir Next Regular"/>
                        </a:rPr>
                        <a:t> 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100" b="1" i="0" u="none" strike="noStrike">
                          <a:solidFill>
                            <a:srgbClr val="000000"/>
                          </a:solidFill>
                          <a:latin typeface="Avenir Next Regular"/>
                          <a:cs typeface="Avenir Next Regular"/>
                        </a:rPr>
                        <a:t> 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3200" b="1" i="0" u="none" strike="noStrike" dirty="0">
                          <a:solidFill>
                            <a:srgbClr val="FF0000"/>
                          </a:solidFill>
                          <a:latin typeface="Avenir Next Regular"/>
                          <a:cs typeface="Avenir Next Regular"/>
                        </a:rPr>
                        <a:t> -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6112">
                <a:tc>
                  <a:txBody>
                    <a:bodyPr/>
                    <a:lstStyle/>
                    <a:p>
                      <a:pPr algn="l" fontAlgn="b"/>
                      <a:r>
                        <a:rPr lang="sl-SI" sz="1400" b="1" i="0" u="none" strike="noStrike" dirty="0">
                          <a:solidFill>
                            <a:srgbClr val="FFFFFF"/>
                          </a:solidFill>
                          <a:latin typeface="Avenir Next Regular"/>
                          <a:cs typeface="Avenir Next Regular"/>
                        </a:rPr>
                        <a:t>K</a:t>
                      </a:r>
                      <a:r>
                        <a:rPr lang="sl-SI" sz="1400" b="1" i="0" u="none" strike="noStrike" dirty="0" smtClean="0">
                          <a:solidFill>
                            <a:srgbClr val="FFFFFF"/>
                          </a:solidFill>
                          <a:latin typeface="Avenir Next Regular"/>
                          <a:cs typeface="Avenir Next Regular"/>
                        </a:rPr>
                        <a:t>ontrolne spremenljivke </a:t>
                      </a:r>
                      <a:endParaRPr lang="sl-SI" sz="1400" b="1" i="0" u="none" strike="noStrike" dirty="0">
                        <a:solidFill>
                          <a:srgbClr val="FFFFFF"/>
                        </a:solidFill>
                        <a:latin typeface="Avenir Next Regular"/>
                        <a:cs typeface="Avenir Next Regular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400" b="1" i="0" u="none" strike="noStrike" dirty="0">
                          <a:solidFill>
                            <a:srgbClr val="000000"/>
                          </a:solidFill>
                          <a:latin typeface="Avenir Next Regular"/>
                          <a:cs typeface="Avenir Next Regular"/>
                        </a:rPr>
                        <a:t>Da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400" b="1" i="0" u="none" strike="noStrike" dirty="0">
                          <a:solidFill>
                            <a:srgbClr val="000000"/>
                          </a:solidFill>
                          <a:latin typeface="Avenir Next Regular"/>
                          <a:cs typeface="Avenir Next Regular"/>
                        </a:rPr>
                        <a:t>Da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400" b="1" i="0" u="none" strike="noStrike" dirty="0">
                          <a:solidFill>
                            <a:srgbClr val="000000"/>
                          </a:solidFill>
                          <a:latin typeface="Avenir Next Regular"/>
                          <a:cs typeface="Avenir Next Regular"/>
                        </a:rPr>
                        <a:t>Da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400" b="1" i="0" u="none" strike="noStrike" dirty="0">
                          <a:solidFill>
                            <a:srgbClr val="000000"/>
                          </a:solidFill>
                          <a:latin typeface="Avenir Next Regular"/>
                          <a:cs typeface="Avenir Next Regular"/>
                        </a:rPr>
                        <a:t>Da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611560" y="5013176"/>
            <a:ext cx="7395080" cy="8248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sl-SI" sz="1400" dirty="0" smtClean="0"/>
              <a:t>Kontrolne spremenljivke: HHI, dobiček, velikost, leto, panoga</a:t>
            </a:r>
          </a:p>
          <a:p>
            <a:pPr algn="l"/>
            <a:r>
              <a:rPr lang="sl-SI" sz="1400" dirty="0" smtClean="0"/>
              <a:t>Metode: OLS, FE</a:t>
            </a:r>
          </a:p>
          <a:p>
            <a:pPr algn="l"/>
            <a:r>
              <a:rPr lang="sl-SI" sz="1400" dirty="0" smtClean="0"/>
              <a:t>Čas: 1998-2012, 1998-2002, 2003-2008, 2009-2012 </a:t>
            </a:r>
            <a:endParaRPr lang="en-US" sz="1400" dirty="0"/>
          </a:p>
        </p:txBody>
      </p:sp>
      <p:sp>
        <p:nvSpPr>
          <p:cNvPr id="9" name="TextBox 8"/>
          <p:cNvSpPr txBox="1"/>
          <p:nvPr/>
        </p:nvSpPr>
        <p:spPr>
          <a:xfrm>
            <a:off x="5724128" y="6165304"/>
            <a:ext cx="309634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0" dirty="0" err="1" smtClean="0">
                <a:latin typeface="Avenir Next Regular"/>
                <a:cs typeface="Avenir Next Regular"/>
              </a:rPr>
              <a:t>Vir</a:t>
            </a:r>
            <a:r>
              <a:rPr lang="en-US" sz="1000" b="0" dirty="0" smtClean="0">
                <a:latin typeface="Avenir Next Regular"/>
                <a:cs typeface="Avenir Next Regular"/>
              </a:rPr>
              <a:t>: </a:t>
            </a:r>
            <a:r>
              <a:rPr lang="en-US" sz="1000" b="0" dirty="0" err="1" smtClean="0">
                <a:latin typeface="Avenir Next Regular"/>
                <a:cs typeface="Avenir Next Regular"/>
              </a:rPr>
              <a:t>Ministrstvo</a:t>
            </a:r>
            <a:r>
              <a:rPr lang="en-US" sz="1000" b="0" dirty="0" smtClean="0">
                <a:latin typeface="Avenir Next Regular"/>
                <a:cs typeface="Avenir Next Regular"/>
              </a:rPr>
              <a:t> </a:t>
            </a:r>
            <a:r>
              <a:rPr lang="en-US" sz="1000" b="0" dirty="0" err="1" smtClean="0">
                <a:latin typeface="Avenir Next Regular"/>
                <a:cs typeface="Avenir Next Regular"/>
              </a:rPr>
              <a:t>za</a:t>
            </a:r>
            <a:r>
              <a:rPr lang="en-US" sz="1000" b="0" dirty="0" smtClean="0">
                <a:latin typeface="Avenir Next Regular"/>
                <a:cs typeface="Avenir Next Regular"/>
              </a:rPr>
              <a:t> </a:t>
            </a:r>
            <a:r>
              <a:rPr lang="en-US" sz="1000" b="0" dirty="0" smtClean="0">
                <a:latin typeface="Avenir Next Regular"/>
                <a:cs typeface="Avenir Next Regular"/>
              </a:rPr>
              <a:t>finance</a:t>
            </a:r>
            <a:r>
              <a:rPr lang="sl-SI" sz="1000" b="0" dirty="0" smtClean="0">
                <a:latin typeface="Avenir Next Regular"/>
                <a:cs typeface="Avenir Next Regular"/>
              </a:rPr>
              <a:t>, AJPES in lastni izračuni</a:t>
            </a:r>
            <a:endParaRPr lang="en-US" sz="1000" b="0" dirty="0">
              <a:latin typeface="Avenir Next Regular"/>
              <a:cs typeface="Avenir Next Regular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962041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88224" y="188640"/>
            <a:ext cx="2304256" cy="504056"/>
          </a:xfrm>
        </p:spPr>
        <p:txBody>
          <a:bodyPr/>
          <a:lstStyle/>
          <a:p>
            <a:pPr algn="r"/>
            <a:r>
              <a:rPr lang="sl-SI" sz="2400" dirty="0" smtClean="0">
                <a:solidFill>
                  <a:schemeClr val="tx1"/>
                </a:solidFill>
                <a:latin typeface="Avenir Next Regular"/>
                <a:cs typeface="Avenir Next Regular"/>
              </a:rPr>
              <a:t>Kako naprej?</a:t>
            </a:r>
            <a:endParaRPr lang="sl-SI" sz="2400" dirty="0">
              <a:solidFill>
                <a:schemeClr val="tx1"/>
              </a:solidFill>
              <a:latin typeface="Avenir Next Regular"/>
              <a:cs typeface="Avenir Next Regular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1600" y="1988840"/>
            <a:ext cx="8020000" cy="2764904"/>
          </a:xfrm>
        </p:spPr>
        <p:txBody>
          <a:bodyPr/>
          <a:lstStyle/>
          <a:p>
            <a:pPr>
              <a:buClr>
                <a:schemeClr val="accent6"/>
              </a:buClr>
              <a:buFont typeface="Arial"/>
              <a:buChar char="•"/>
            </a:pPr>
            <a:r>
              <a:rPr lang="sl-SI" dirty="0" smtClean="0"/>
              <a:t>Ali sploh še zagotavljati državne pomoči?</a:t>
            </a:r>
          </a:p>
          <a:p>
            <a:pPr>
              <a:buClr>
                <a:schemeClr val="accent6"/>
              </a:buClr>
              <a:buFont typeface="Arial"/>
              <a:buChar char="•"/>
            </a:pPr>
            <a:r>
              <a:rPr lang="sl-SI" dirty="0" smtClean="0"/>
              <a:t>Če že, v kakšni obliki?</a:t>
            </a:r>
          </a:p>
          <a:p>
            <a:pPr lvl="1">
              <a:buClr>
                <a:schemeClr val="accent6"/>
              </a:buClr>
              <a:buFont typeface="Arial"/>
              <a:buChar char="•"/>
            </a:pPr>
            <a:r>
              <a:rPr lang="sl-SI" dirty="0" err="1" smtClean="0"/>
              <a:t>sofinaciranje</a:t>
            </a:r>
            <a:r>
              <a:rPr lang="sl-SI" dirty="0" smtClean="0"/>
              <a:t> !!!</a:t>
            </a:r>
            <a:endParaRPr lang="sl-SI" dirty="0" smtClean="0"/>
          </a:p>
          <a:p>
            <a:pPr>
              <a:buClr>
                <a:schemeClr val="accent6"/>
              </a:buClr>
            </a:pPr>
            <a:endParaRPr lang="sl-SI" dirty="0" smtClean="0"/>
          </a:p>
        </p:txBody>
      </p:sp>
      <p:pic>
        <p:nvPicPr>
          <p:cNvPr id="4" name="Picture 4" descr="https://www.udg.edu/Portals/105/EMTM_Ljubljana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26995" b="6610"/>
          <a:stretch/>
        </p:blipFill>
        <p:spPr bwMode="auto">
          <a:xfrm>
            <a:off x="0" y="6313"/>
            <a:ext cx="574567" cy="57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cxnSp>
        <p:nvCxnSpPr>
          <p:cNvPr id="5" name="Straight Connector 4"/>
          <p:cNvCxnSpPr/>
          <p:nvPr/>
        </p:nvCxnSpPr>
        <p:spPr bwMode="auto">
          <a:xfrm>
            <a:off x="611560" y="764704"/>
            <a:ext cx="8532440" cy="0"/>
          </a:xfrm>
          <a:prstGeom prst="line">
            <a:avLst/>
          </a:prstGeom>
          <a:noFill/>
          <a:ln w="9525" cap="flat" cmpd="sng" algn="ctr">
            <a:solidFill>
              <a:schemeClr val="accent6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" name="Straight Connector 5"/>
          <p:cNvCxnSpPr/>
          <p:nvPr/>
        </p:nvCxnSpPr>
        <p:spPr bwMode="auto">
          <a:xfrm>
            <a:off x="611560" y="6021288"/>
            <a:ext cx="8532440" cy="0"/>
          </a:xfrm>
          <a:prstGeom prst="line">
            <a:avLst/>
          </a:prstGeom>
          <a:noFill/>
          <a:ln w="9525" cap="flat" cmpd="sng" algn="ctr">
            <a:solidFill>
              <a:schemeClr val="accent6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xmlns="" val="753194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19672" y="260350"/>
            <a:ext cx="7391400" cy="396280"/>
          </a:xfrm>
        </p:spPr>
        <p:txBody>
          <a:bodyPr/>
          <a:lstStyle/>
          <a:p>
            <a:pPr algn="r"/>
            <a:r>
              <a:rPr lang="sl-SI" sz="2400" dirty="0">
                <a:solidFill>
                  <a:srgbClr val="000000"/>
                </a:solidFill>
                <a:latin typeface="Avenir Next Regular"/>
                <a:cs typeface="Avenir Next Regular"/>
              </a:rPr>
              <a:t>Sistem državnih pomoči v EU: 2000-2012</a:t>
            </a:r>
            <a:endParaRPr lang="en-US" sz="2400" dirty="0">
              <a:solidFill>
                <a:srgbClr val="000000"/>
              </a:solidFill>
              <a:latin typeface="Avenir Next Regular"/>
              <a:cs typeface="Avenir Next Regular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453257882"/>
              </p:ext>
            </p:extLst>
          </p:nvPr>
        </p:nvGraphicFramePr>
        <p:xfrm>
          <a:off x="971601" y="3717032"/>
          <a:ext cx="6336705" cy="2052177"/>
        </p:xfrm>
        <a:graphic>
          <a:graphicData uri="http://schemas.openxmlformats.org/drawingml/2006/table">
            <a:tbl>
              <a:tblPr firstRow="1" firstCol="1" bandRow="1" bandCol="1">
                <a:tableStyleId>{5C22544A-7EE6-4342-B048-85BDC9FD1C3A}</a:tableStyleId>
              </a:tblPr>
              <a:tblGrid>
                <a:gridCol w="1741403"/>
                <a:gridCol w="892957"/>
                <a:gridCol w="925586"/>
                <a:gridCol w="1423979"/>
                <a:gridCol w="1352780"/>
              </a:tblGrid>
              <a:tr h="28803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l-SI" sz="1200" dirty="0">
                        <a:effectLst/>
                        <a:latin typeface="Avenir Next Regular"/>
                        <a:ea typeface="Calibri"/>
                        <a:cs typeface="Avenir Next Regular"/>
                      </a:endParaRPr>
                    </a:p>
                  </a:txBody>
                  <a:tcPr marL="68580" marR="68580" marT="0" marB="0" anchor="ctr">
                    <a:solidFill>
                      <a:srgbClr val="B90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sl-SI" sz="1200" dirty="0"/>
                    </a:p>
                  </a:txBody>
                  <a:tcPr marL="68580" marR="68580" marT="0" marB="0" anchor="ctr">
                    <a:solidFill>
                      <a:srgbClr val="B90000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l-SI" sz="1400" dirty="0" smtClean="0">
                          <a:effectLst/>
                          <a:latin typeface="Avenir Next Regular"/>
                          <a:ea typeface="Calibri"/>
                          <a:cs typeface="Avenir Next Regular"/>
                        </a:rPr>
                        <a:t>Milijarde </a:t>
                      </a:r>
                      <a:r>
                        <a:rPr lang="sl-SI" sz="1400" baseline="0" dirty="0" smtClean="0">
                          <a:effectLst/>
                          <a:latin typeface="Avenir Next Regular"/>
                          <a:ea typeface="+mn-ea"/>
                          <a:cs typeface="Avenir Next Regular"/>
                        </a:rPr>
                        <a:t>€</a:t>
                      </a:r>
                      <a:endParaRPr lang="sl-SI" sz="1400" dirty="0" smtClean="0">
                        <a:effectLst/>
                        <a:latin typeface="Avenir Next Regular"/>
                        <a:ea typeface="Calibri"/>
                        <a:cs typeface="Avenir Next Regular"/>
                      </a:endParaRPr>
                    </a:p>
                  </a:txBody>
                  <a:tcPr marL="68580" marR="68580" marT="0" marB="0" anchor="ctr">
                    <a:solidFill>
                      <a:srgbClr val="B90000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l-SI" sz="1200" dirty="0">
                        <a:effectLst/>
                        <a:latin typeface="Avenir Next Regular"/>
                        <a:ea typeface="Calibri"/>
                        <a:cs typeface="Avenir Next Regular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sl-SI" sz="1200" dirty="0">
                        <a:effectLst/>
                        <a:latin typeface="Avenir Next Regular"/>
                        <a:ea typeface="Calibri"/>
                        <a:cs typeface="Avenir Next Regular"/>
                      </a:endParaRPr>
                    </a:p>
                  </a:txBody>
                  <a:tcPr marL="68580" marR="68580" marT="0" marB="0" anchor="ctr"/>
                </a:tc>
              </a:tr>
              <a:tr h="24312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Avenir Next Regular"/>
                          <a:cs typeface="Avenir Next Regular"/>
                        </a:rPr>
                        <a:t> </a:t>
                      </a:r>
                      <a:endParaRPr lang="sl-SI" sz="1200" dirty="0">
                        <a:effectLst/>
                        <a:latin typeface="Avenir Next Regular"/>
                        <a:ea typeface="Calibri"/>
                        <a:cs typeface="Avenir Next Regular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200" b="0" dirty="0" smtClean="0"/>
                        <a:t>Obdobje</a:t>
                      </a:r>
                      <a:endParaRPr lang="sl-SI" sz="1200" b="0" dirty="0"/>
                    </a:p>
                  </a:txBody>
                  <a:tcPr marL="68580" marR="68580" marT="0" marB="0" anchor="ctr">
                    <a:solidFill>
                      <a:schemeClr val="accent3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200" b="0" dirty="0" smtClean="0">
                          <a:effectLst/>
                          <a:latin typeface="Avenir Next Regular"/>
                          <a:cs typeface="Avenir Next Regular"/>
                        </a:rPr>
                        <a:t>Skupna pomoč</a:t>
                      </a:r>
                      <a:endParaRPr lang="sl-SI" sz="1200" b="0" dirty="0">
                        <a:effectLst/>
                        <a:latin typeface="Avenir Next Regular"/>
                        <a:ea typeface="Calibri"/>
                        <a:cs typeface="Avenir Next Regular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200" b="0" dirty="0" smtClean="0">
                          <a:effectLst/>
                          <a:latin typeface="Avenir Next Regular"/>
                          <a:cs typeface="Avenir Next Regular"/>
                        </a:rPr>
                        <a:t>Posebni</a:t>
                      </a:r>
                      <a:r>
                        <a:rPr lang="sl-SI" sz="1200" b="0" baseline="0" dirty="0" smtClean="0">
                          <a:effectLst/>
                          <a:latin typeface="Avenir Next Regular"/>
                          <a:cs typeface="Avenir Next Regular"/>
                        </a:rPr>
                        <a:t> sektorji</a:t>
                      </a:r>
                      <a:endParaRPr lang="sl-SI" sz="1200" b="0" dirty="0">
                        <a:effectLst/>
                        <a:latin typeface="Avenir Next Regular"/>
                        <a:ea typeface="Calibri"/>
                        <a:cs typeface="Avenir Next Regular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200" b="0" dirty="0" smtClean="0">
                          <a:effectLst/>
                          <a:latin typeface="Avenir Next Regular"/>
                          <a:cs typeface="Avenir Next Regular"/>
                        </a:rPr>
                        <a:t>H</a:t>
                      </a:r>
                      <a:r>
                        <a:rPr lang="en-GB" sz="1200" b="0" dirty="0" err="1" smtClean="0">
                          <a:effectLst/>
                          <a:latin typeface="Avenir Next Regular"/>
                          <a:cs typeface="Avenir Next Regular"/>
                        </a:rPr>
                        <a:t>orizontal</a:t>
                      </a:r>
                      <a:r>
                        <a:rPr lang="sl-SI" sz="1200" b="0" dirty="0" smtClean="0">
                          <a:effectLst/>
                          <a:latin typeface="Avenir Next Regular"/>
                          <a:cs typeface="Avenir Next Regular"/>
                        </a:rPr>
                        <a:t>ni</a:t>
                      </a:r>
                      <a:r>
                        <a:rPr lang="sl-SI" sz="1200" b="0" baseline="0" dirty="0" smtClean="0">
                          <a:effectLst/>
                          <a:latin typeface="Avenir Next Regular"/>
                          <a:cs typeface="Avenir Next Regular"/>
                        </a:rPr>
                        <a:t> cilji</a:t>
                      </a:r>
                      <a:endParaRPr lang="sl-SI" sz="1200" b="0" dirty="0">
                        <a:effectLst/>
                        <a:latin typeface="Avenir Next Regular"/>
                        <a:ea typeface="Calibri"/>
                        <a:cs typeface="Avenir Next Regular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65000"/>
                      </a:schemeClr>
                    </a:solidFill>
                  </a:tcPr>
                </a:tc>
              </a:tr>
              <a:tr h="226894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Avenir Next Regular"/>
                          <a:cs typeface="Avenir Next Regular"/>
                        </a:rPr>
                        <a:t>EU-27</a:t>
                      </a:r>
                      <a:endParaRPr lang="sl-SI" sz="1200" dirty="0">
                        <a:effectLst/>
                        <a:latin typeface="Avenir Next Regular"/>
                        <a:ea typeface="Calibri"/>
                        <a:cs typeface="Avenir Next Regular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Avenir Next Regular"/>
                          <a:cs typeface="Avenir Next Regular"/>
                        </a:rPr>
                        <a:t>2000-2007</a:t>
                      </a:r>
                      <a:endParaRPr lang="sl-SI" sz="1200" dirty="0">
                        <a:effectLst/>
                        <a:latin typeface="Avenir Next Regular"/>
                        <a:ea typeface="Calibri"/>
                        <a:cs typeface="Avenir Next Regular"/>
                      </a:endParaRPr>
                    </a:p>
                  </a:txBody>
                  <a:tcPr marL="68580" marR="68580" marT="0" marB="0" anchor="ctr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 smtClean="0">
                          <a:effectLst/>
                          <a:latin typeface="Avenir Next Regular"/>
                          <a:cs typeface="Avenir Next Regular"/>
                        </a:rPr>
                        <a:t>78,66</a:t>
                      </a:r>
                      <a:endParaRPr lang="sl-SI" sz="1200" dirty="0">
                        <a:effectLst/>
                        <a:latin typeface="Avenir Next Regular"/>
                        <a:ea typeface="Calibri"/>
                        <a:cs typeface="Avenir Next Regular"/>
                      </a:endParaRPr>
                    </a:p>
                  </a:txBody>
                  <a:tcPr marL="68580" marR="68580" marT="0" marB="0" anchor="ctr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 smtClean="0">
                          <a:effectLst/>
                          <a:latin typeface="Avenir Next Regular"/>
                          <a:cs typeface="Avenir Next Regular"/>
                        </a:rPr>
                        <a:t>25,50</a:t>
                      </a:r>
                      <a:endParaRPr lang="sl-SI" sz="1200" dirty="0">
                        <a:effectLst/>
                        <a:latin typeface="Avenir Next Regular"/>
                        <a:ea typeface="Calibri"/>
                        <a:cs typeface="Avenir Next Regular"/>
                      </a:endParaRPr>
                    </a:p>
                  </a:txBody>
                  <a:tcPr marL="68580" marR="68580" marT="0" marB="0" anchor="ctr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 smtClean="0">
                          <a:effectLst/>
                          <a:latin typeface="Avenir Next Regular"/>
                          <a:cs typeface="Avenir Next Regular"/>
                        </a:rPr>
                        <a:t>40,99</a:t>
                      </a:r>
                      <a:endParaRPr lang="sl-SI" sz="1200" dirty="0">
                        <a:effectLst/>
                        <a:latin typeface="Avenir Next Regular"/>
                        <a:ea typeface="Calibri"/>
                        <a:cs typeface="Avenir Next Regular"/>
                      </a:endParaRPr>
                    </a:p>
                  </a:txBody>
                  <a:tcPr marL="68580" marR="68580" marT="0" marB="0" anchor="ctr">
                    <a:solidFill>
                      <a:srgbClr val="F2F2F2"/>
                    </a:solidFill>
                  </a:tcPr>
                </a:tc>
              </a:tr>
              <a:tr h="226894">
                <a:tc v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Avenir Next Regular"/>
                          <a:cs typeface="Avenir Next Regular"/>
                        </a:rPr>
                        <a:t>2008-2012</a:t>
                      </a:r>
                      <a:endParaRPr lang="sl-SI" sz="1200" dirty="0">
                        <a:effectLst/>
                        <a:latin typeface="Avenir Next Regular"/>
                        <a:ea typeface="Calibri"/>
                        <a:cs typeface="Avenir Next Regular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 smtClean="0">
                          <a:effectLst/>
                          <a:latin typeface="Avenir Next Regular"/>
                          <a:cs typeface="Avenir Next Regular"/>
                        </a:rPr>
                        <a:t>71,82</a:t>
                      </a:r>
                      <a:endParaRPr lang="sl-SI" sz="1200" dirty="0">
                        <a:effectLst/>
                        <a:latin typeface="Avenir Next Regular"/>
                        <a:ea typeface="Calibri"/>
                        <a:cs typeface="Avenir Next Regular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 smtClean="0">
                          <a:effectLst/>
                          <a:latin typeface="Avenir Next Regular"/>
                          <a:cs typeface="Avenir Next Regular"/>
                        </a:rPr>
                        <a:t>10,45</a:t>
                      </a:r>
                      <a:endParaRPr lang="sl-SI" sz="1200" dirty="0">
                        <a:effectLst/>
                        <a:latin typeface="Avenir Next Regular"/>
                        <a:ea typeface="Calibri"/>
                        <a:cs typeface="Avenir Next Regular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 smtClean="0">
                          <a:effectLst/>
                          <a:latin typeface="Avenir Next Regular"/>
                          <a:cs typeface="Avenir Next Regular"/>
                        </a:rPr>
                        <a:t>51,37</a:t>
                      </a:r>
                      <a:endParaRPr lang="sl-SI" sz="1200" dirty="0">
                        <a:effectLst/>
                        <a:latin typeface="Avenir Next Regular"/>
                        <a:ea typeface="Calibri"/>
                        <a:cs typeface="Avenir Next Regular"/>
                      </a:endParaRPr>
                    </a:p>
                  </a:txBody>
                  <a:tcPr marL="68580" marR="68580" marT="0" marB="0" anchor="ctr"/>
                </a:tc>
              </a:tr>
              <a:tr h="226894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200" dirty="0" smtClean="0">
                          <a:effectLst/>
                          <a:latin typeface="Avenir Next Regular"/>
                          <a:cs typeface="Avenir Next Regular"/>
                        </a:rPr>
                        <a:t>Države, ki dohitevajo*</a:t>
                      </a:r>
                      <a:endParaRPr lang="sl-SI" sz="1200" dirty="0">
                        <a:effectLst/>
                        <a:latin typeface="Avenir Next Regular"/>
                        <a:ea typeface="Calibri"/>
                        <a:cs typeface="Avenir Next Regular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Avenir Next Regular"/>
                          <a:cs typeface="Avenir Next Regular"/>
                        </a:rPr>
                        <a:t>2000-2007</a:t>
                      </a:r>
                      <a:endParaRPr lang="sl-SI" sz="1200" dirty="0">
                        <a:effectLst/>
                        <a:latin typeface="Avenir Next Regular"/>
                        <a:ea typeface="Calibri"/>
                        <a:cs typeface="Avenir Next Regular"/>
                      </a:endParaRPr>
                    </a:p>
                  </a:txBody>
                  <a:tcPr marL="68580" marR="68580" marT="0" marB="0" anchor="ctr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 smtClean="0">
                          <a:effectLst/>
                          <a:latin typeface="Avenir Next Regular"/>
                          <a:cs typeface="Avenir Next Regular"/>
                        </a:rPr>
                        <a:t>20,16</a:t>
                      </a:r>
                      <a:endParaRPr lang="sl-SI" sz="1200" dirty="0">
                        <a:effectLst/>
                        <a:latin typeface="Avenir Next Regular"/>
                        <a:ea typeface="Calibri"/>
                        <a:cs typeface="Avenir Next Regular"/>
                      </a:endParaRPr>
                    </a:p>
                  </a:txBody>
                  <a:tcPr marL="68580" marR="68580" marT="0" marB="0" anchor="ctr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 smtClean="0">
                          <a:effectLst/>
                          <a:latin typeface="Avenir Next Regular"/>
                          <a:cs typeface="Avenir Next Regular"/>
                        </a:rPr>
                        <a:t>11,42</a:t>
                      </a:r>
                      <a:endParaRPr lang="sl-SI" sz="1200" dirty="0">
                        <a:effectLst/>
                        <a:latin typeface="Avenir Next Regular"/>
                        <a:ea typeface="Calibri"/>
                        <a:cs typeface="Avenir Next Regular"/>
                      </a:endParaRPr>
                    </a:p>
                  </a:txBody>
                  <a:tcPr marL="68580" marR="68580" marT="0" marB="0" anchor="ctr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 smtClean="0">
                          <a:effectLst/>
                          <a:latin typeface="Avenir Next Regular"/>
                          <a:cs typeface="Avenir Next Regular"/>
                        </a:rPr>
                        <a:t>6,73</a:t>
                      </a:r>
                      <a:endParaRPr lang="sl-SI" sz="1200" dirty="0">
                        <a:effectLst/>
                        <a:latin typeface="Avenir Next Regular"/>
                        <a:ea typeface="Calibri"/>
                        <a:cs typeface="Avenir Next Regular"/>
                      </a:endParaRPr>
                    </a:p>
                  </a:txBody>
                  <a:tcPr marL="68580" marR="68580" marT="0" marB="0" anchor="ctr">
                    <a:solidFill>
                      <a:srgbClr val="F2F2F2"/>
                    </a:solidFill>
                  </a:tcPr>
                </a:tc>
              </a:tr>
              <a:tr h="226894">
                <a:tc v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>
                          <a:effectLst/>
                          <a:latin typeface="Avenir Next Regular"/>
                          <a:cs typeface="Avenir Next Regular"/>
                        </a:rPr>
                        <a:t>2008-2012</a:t>
                      </a:r>
                      <a:endParaRPr lang="sl-SI" sz="1200">
                        <a:effectLst/>
                        <a:latin typeface="Avenir Next Regular"/>
                        <a:ea typeface="Calibri"/>
                        <a:cs typeface="Avenir Next Regular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 smtClean="0">
                          <a:effectLst/>
                          <a:latin typeface="Avenir Next Regular"/>
                          <a:cs typeface="Avenir Next Regular"/>
                        </a:rPr>
                        <a:t>16,83</a:t>
                      </a:r>
                      <a:endParaRPr lang="sl-SI" sz="1200" dirty="0">
                        <a:effectLst/>
                        <a:latin typeface="Avenir Next Regular"/>
                        <a:ea typeface="Calibri"/>
                        <a:cs typeface="Avenir Next Regular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 smtClean="0">
                          <a:effectLst/>
                          <a:latin typeface="Avenir Next Regular"/>
                          <a:cs typeface="Avenir Next Regular"/>
                        </a:rPr>
                        <a:t>3,67</a:t>
                      </a:r>
                      <a:endParaRPr lang="sl-SI" sz="1200" dirty="0">
                        <a:effectLst/>
                        <a:latin typeface="Avenir Next Regular"/>
                        <a:ea typeface="Calibri"/>
                        <a:cs typeface="Avenir Next Regular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 smtClean="0">
                          <a:effectLst/>
                          <a:latin typeface="Avenir Next Regular"/>
                          <a:cs typeface="Avenir Next Regular"/>
                        </a:rPr>
                        <a:t>10,06</a:t>
                      </a:r>
                      <a:endParaRPr lang="sl-SI" sz="1200" dirty="0">
                        <a:effectLst/>
                        <a:latin typeface="Avenir Next Regular"/>
                        <a:ea typeface="Calibri"/>
                        <a:cs typeface="Avenir Next Regular"/>
                      </a:endParaRPr>
                    </a:p>
                  </a:txBody>
                  <a:tcPr marL="68580" marR="68580" marT="0" marB="0" anchor="ctr"/>
                </a:tc>
              </a:tr>
              <a:tr h="226894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sl-SI" sz="1200" dirty="0" smtClean="0">
                          <a:effectLst/>
                          <a:latin typeface="Avenir Next Regular"/>
                          <a:cs typeface="Avenir Next Regular"/>
                        </a:rPr>
                        <a:t>Razvite</a:t>
                      </a:r>
                      <a:r>
                        <a:rPr lang="sl-SI" sz="1200" baseline="0" dirty="0" smtClean="0">
                          <a:effectLst/>
                          <a:latin typeface="Avenir Next Regular"/>
                          <a:cs typeface="Avenir Next Regular"/>
                        </a:rPr>
                        <a:t> države</a:t>
                      </a:r>
                      <a:r>
                        <a:rPr lang="en-GB" sz="1200" dirty="0" smtClean="0">
                          <a:effectLst/>
                          <a:latin typeface="Avenir Next Regular"/>
                          <a:cs typeface="Avenir Next Regular"/>
                        </a:rPr>
                        <a:t>**</a:t>
                      </a:r>
                      <a:endParaRPr lang="sl-SI" sz="1200" dirty="0">
                        <a:effectLst/>
                        <a:latin typeface="Avenir Next Regular"/>
                        <a:ea typeface="Calibri"/>
                        <a:cs typeface="Avenir Next Regular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Avenir Next Regular"/>
                          <a:cs typeface="Avenir Next Regular"/>
                        </a:rPr>
                        <a:t>2000-2007</a:t>
                      </a:r>
                      <a:endParaRPr lang="sl-SI" sz="1200" dirty="0">
                        <a:effectLst/>
                        <a:latin typeface="Avenir Next Regular"/>
                        <a:ea typeface="Calibri"/>
                        <a:cs typeface="Avenir Next Regular"/>
                      </a:endParaRPr>
                    </a:p>
                  </a:txBody>
                  <a:tcPr marL="68580" marR="68580" marT="0" marB="0" anchor="ctr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 smtClean="0">
                          <a:effectLst/>
                          <a:latin typeface="Avenir Next Regular"/>
                          <a:cs typeface="Avenir Next Regular"/>
                        </a:rPr>
                        <a:t>59,17</a:t>
                      </a:r>
                      <a:endParaRPr lang="sl-SI" sz="1200" dirty="0">
                        <a:effectLst/>
                        <a:latin typeface="Avenir Next Regular"/>
                        <a:ea typeface="Calibri"/>
                        <a:cs typeface="Avenir Next Regular"/>
                      </a:endParaRPr>
                    </a:p>
                  </a:txBody>
                  <a:tcPr marL="68580" marR="68580" marT="0" marB="0" anchor="ctr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 smtClean="0">
                          <a:effectLst/>
                          <a:latin typeface="Avenir Next Regular"/>
                          <a:cs typeface="Avenir Next Regular"/>
                        </a:rPr>
                        <a:t>14.51</a:t>
                      </a:r>
                      <a:endParaRPr lang="sl-SI" sz="1200" dirty="0">
                        <a:effectLst/>
                        <a:latin typeface="Avenir Next Regular"/>
                        <a:ea typeface="Calibri"/>
                        <a:cs typeface="Avenir Next Regular"/>
                      </a:endParaRPr>
                    </a:p>
                  </a:txBody>
                  <a:tcPr marL="68580" marR="68580" marT="0" marB="0" anchor="ctr"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 smtClean="0">
                          <a:effectLst/>
                          <a:latin typeface="Avenir Next Regular"/>
                          <a:cs typeface="Avenir Next Regular"/>
                        </a:rPr>
                        <a:t>34,48</a:t>
                      </a:r>
                      <a:endParaRPr lang="sl-SI" sz="1200" dirty="0">
                        <a:effectLst/>
                        <a:latin typeface="Avenir Next Regular"/>
                        <a:ea typeface="Calibri"/>
                        <a:cs typeface="Avenir Next Regular"/>
                      </a:endParaRPr>
                    </a:p>
                  </a:txBody>
                  <a:tcPr marL="68580" marR="68580" marT="0" marB="0" anchor="ctr">
                    <a:solidFill>
                      <a:srgbClr val="F2F2F2"/>
                    </a:solidFill>
                  </a:tcPr>
                </a:tc>
              </a:tr>
              <a:tr h="226894">
                <a:tc vMerge="1">
                  <a:txBody>
                    <a:bodyPr/>
                    <a:lstStyle/>
                    <a:p>
                      <a:endParaRPr lang="sl-SI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Avenir Next Regular"/>
                          <a:cs typeface="Avenir Next Regular"/>
                        </a:rPr>
                        <a:t>2008-2012</a:t>
                      </a:r>
                      <a:endParaRPr lang="sl-SI" sz="1200" dirty="0">
                        <a:effectLst/>
                        <a:latin typeface="Avenir Next Regular"/>
                        <a:ea typeface="Calibri"/>
                        <a:cs typeface="Avenir Next Regular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 smtClean="0">
                          <a:effectLst/>
                          <a:latin typeface="Avenir Next Regular"/>
                          <a:cs typeface="Avenir Next Regular"/>
                        </a:rPr>
                        <a:t>54,98</a:t>
                      </a:r>
                      <a:endParaRPr lang="sl-SI" sz="1200" dirty="0">
                        <a:effectLst/>
                        <a:latin typeface="Avenir Next Regular"/>
                        <a:ea typeface="Calibri"/>
                        <a:cs typeface="Avenir Next Regular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 smtClean="0">
                          <a:effectLst/>
                          <a:latin typeface="Avenir Next Regular"/>
                          <a:cs typeface="Avenir Next Regular"/>
                        </a:rPr>
                        <a:t>6,77</a:t>
                      </a:r>
                      <a:endParaRPr lang="sl-SI" sz="1200" dirty="0">
                        <a:effectLst/>
                        <a:latin typeface="Avenir Next Regular"/>
                        <a:ea typeface="Calibri"/>
                        <a:cs typeface="Avenir Next Regular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 smtClean="0">
                          <a:effectLst/>
                          <a:latin typeface="Avenir Next Regular"/>
                          <a:cs typeface="Avenir Next Regular"/>
                        </a:rPr>
                        <a:t>41,31</a:t>
                      </a:r>
                      <a:endParaRPr lang="sl-SI" sz="1200" dirty="0">
                        <a:effectLst/>
                        <a:latin typeface="Avenir Next Regular"/>
                        <a:ea typeface="Calibri"/>
                        <a:cs typeface="Avenir Next Regular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23528" y="6021288"/>
            <a:ext cx="8820472" cy="9417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1200" b="0" dirty="0" smtClean="0">
                <a:latin typeface="Avenir Next Regular"/>
                <a:cs typeface="Avenir Next Regular"/>
              </a:rPr>
              <a:t>*Države, ki dohitevajo: Portugalska, Španija, Grčija, EU-10, Bolgarija, Romunija in Hrvaška.</a:t>
            </a:r>
          </a:p>
          <a:p>
            <a:r>
              <a:rPr lang="sl-SI" sz="1200" b="0" dirty="0" smtClean="0">
                <a:latin typeface="Avenir Next Regular"/>
                <a:cs typeface="Avenir Next Regular"/>
              </a:rPr>
              <a:t>**Razvite države: Nemčija, Italija, Irska, Francija, VB, Avstrija, Luksemburg, Belgija, Nizozemska, Danska, Finska in </a:t>
            </a:r>
            <a:r>
              <a:rPr lang="sl-SI" sz="1200" b="0" dirty="0" smtClean="0">
                <a:latin typeface="Avenir Next Regular"/>
                <a:cs typeface="Avenir Next Regular"/>
              </a:rPr>
              <a:t>Švedska.</a:t>
            </a:r>
          </a:p>
          <a:p>
            <a:r>
              <a:rPr lang="sl-SI" sz="1200" b="0" dirty="0" smtClean="0">
                <a:latin typeface="Avenir Next Regular"/>
                <a:cs typeface="Avenir Next Regular"/>
              </a:rPr>
              <a:t>Vir: </a:t>
            </a:r>
            <a:r>
              <a:rPr lang="sl-SI" sz="1200" b="0" dirty="0" err="1" smtClean="0">
                <a:latin typeface="Avenir Next Regular"/>
                <a:cs typeface="Avenir Next Regular"/>
              </a:rPr>
              <a:t>Industrial</a:t>
            </a:r>
            <a:r>
              <a:rPr lang="sl-SI" sz="1200" b="0" dirty="0" smtClean="0">
                <a:latin typeface="Avenir Next Regular"/>
                <a:cs typeface="Avenir Next Regular"/>
              </a:rPr>
              <a:t> </a:t>
            </a:r>
            <a:r>
              <a:rPr lang="sl-SI" sz="1200" b="0" dirty="0" err="1" smtClean="0">
                <a:latin typeface="Avenir Next Regular"/>
                <a:cs typeface="Avenir Next Regular"/>
              </a:rPr>
              <a:t>Policy</a:t>
            </a:r>
            <a:r>
              <a:rPr lang="sl-SI" sz="1200" b="0" dirty="0" smtClean="0">
                <a:latin typeface="Avenir Next Regular"/>
                <a:cs typeface="Avenir Next Regular"/>
              </a:rPr>
              <a:t> in </a:t>
            </a:r>
            <a:r>
              <a:rPr lang="sl-SI" sz="1200" b="0" dirty="0" err="1" smtClean="0">
                <a:latin typeface="Avenir Next Regular"/>
                <a:cs typeface="Avenir Next Regular"/>
              </a:rPr>
              <a:t>Retrospective</a:t>
            </a:r>
            <a:r>
              <a:rPr lang="sl-SI" sz="1200" b="0" dirty="0" smtClean="0">
                <a:latin typeface="Avenir Next Regular"/>
                <a:cs typeface="Avenir Next Regular"/>
              </a:rPr>
              <a:t>, Častnik Finance. 2014</a:t>
            </a:r>
            <a:endParaRPr lang="sl-SI" sz="1200" b="0" dirty="0" smtClean="0">
              <a:latin typeface="Avenir Next Regular"/>
              <a:cs typeface="Avenir Next Regular"/>
            </a:endParaRPr>
          </a:p>
          <a:p>
            <a:endParaRPr lang="sl-SI" sz="1200" b="0" dirty="0">
              <a:latin typeface="Avenir Next Regular"/>
              <a:cs typeface="Avenir Next Regular"/>
            </a:endParaRPr>
          </a:p>
        </p:txBody>
      </p:sp>
      <p:pic>
        <p:nvPicPr>
          <p:cNvPr id="7" name="Picture 4" descr="https://www.udg.edu/Portals/105/EMTM_Ljubljana.jp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26995" b="6610"/>
          <a:stretch/>
        </p:blipFill>
        <p:spPr bwMode="auto">
          <a:xfrm>
            <a:off x="0" y="6313"/>
            <a:ext cx="574567" cy="57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cxnSp>
        <p:nvCxnSpPr>
          <p:cNvPr id="8" name="Straight Connector 7"/>
          <p:cNvCxnSpPr/>
          <p:nvPr/>
        </p:nvCxnSpPr>
        <p:spPr bwMode="auto">
          <a:xfrm>
            <a:off x="611560" y="764704"/>
            <a:ext cx="8532440" cy="0"/>
          </a:xfrm>
          <a:prstGeom prst="line">
            <a:avLst/>
          </a:prstGeom>
          <a:noFill/>
          <a:ln w="9525" cap="flat" cmpd="sng" algn="ctr">
            <a:solidFill>
              <a:schemeClr val="accent6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" name="Straight Connector 8"/>
          <p:cNvCxnSpPr/>
          <p:nvPr/>
        </p:nvCxnSpPr>
        <p:spPr bwMode="auto">
          <a:xfrm>
            <a:off x="611560" y="6021288"/>
            <a:ext cx="8532440" cy="0"/>
          </a:xfrm>
          <a:prstGeom prst="line">
            <a:avLst/>
          </a:prstGeom>
          <a:noFill/>
          <a:ln w="9525" cap="flat" cmpd="sng" algn="ctr">
            <a:solidFill>
              <a:schemeClr val="accent6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" name="TextBox 2"/>
          <p:cNvSpPr txBox="1"/>
          <p:nvPr/>
        </p:nvSpPr>
        <p:spPr>
          <a:xfrm>
            <a:off x="284163" y="908720"/>
            <a:ext cx="86409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0" dirty="0" smtClean="0"/>
              <a:t>v % BDP</a:t>
            </a:r>
            <a:endParaRPr lang="en-US" sz="1000" b="0" dirty="0"/>
          </a:p>
        </p:txBody>
      </p:sp>
      <p:graphicFrame>
        <p:nvGraphicFramePr>
          <p:cNvPr id="11" name="Chart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1509908248"/>
              </p:ext>
            </p:extLst>
          </p:nvPr>
        </p:nvGraphicFramePr>
        <p:xfrm>
          <a:off x="611560" y="1124744"/>
          <a:ext cx="8064896" cy="23042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xmlns="" val="7047660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 bwMode="auto">
          <a:xfrm>
            <a:off x="2303240" y="188640"/>
            <a:ext cx="6840760" cy="4687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FFFF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FFFF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FFFF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FFFF"/>
                </a:solidFill>
                <a:latin typeface="Arial" charset="0"/>
              </a:defRPr>
            </a:lvl5pPr>
            <a:lvl6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FFFF"/>
                </a:solidFill>
                <a:latin typeface="Arial" charset="0"/>
              </a:defRPr>
            </a:lvl6pPr>
            <a:lvl7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FFFF"/>
                </a:solidFill>
                <a:latin typeface="Arial" charset="0"/>
              </a:defRPr>
            </a:lvl7pPr>
            <a:lvl8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FFFF"/>
                </a:solidFill>
                <a:latin typeface="Arial" charset="0"/>
              </a:defRPr>
            </a:lvl8pPr>
            <a:lvl9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FFFF"/>
                </a:solidFill>
                <a:latin typeface="Arial" charset="0"/>
              </a:defRPr>
            </a:lvl9pPr>
          </a:lstStyle>
          <a:p>
            <a:r>
              <a:rPr lang="sl-SI" sz="2400" b="0" dirty="0" smtClean="0">
                <a:solidFill>
                  <a:srgbClr val="000000"/>
                </a:solidFill>
                <a:latin typeface="Avenir Next Regular"/>
                <a:cs typeface="Avenir Next Regular"/>
              </a:rPr>
              <a:t>Državne pomoči v Sloveniji v obdobju 2010-2012</a:t>
            </a:r>
            <a:endParaRPr lang="sl-SI" sz="2400" b="0" dirty="0">
              <a:solidFill>
                <a:srgbClr val="000000"/>
              </a:solidFill>
              <a:latin typeface="Avenir Next Regular"/>
              <a:cs typeface="Avenir Next Regular"/>
            </a:endParaRPr>
          </a:p>
        </p:txBody>
      </p:sp>
      <p:pic>
        <p:nvPicPr>
          <p:cNvPr id="6" name="Picture 5" descr="https://www.udg.edu/Portals/105/EMTM_Ljubljana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26995" b="6610"/>
          <a:stretch/>
        </p:blipFill>
        <p:spPr bwMode="auto">
          <a:xfrm>
            <a:off x="0" y="6313"/>
            <a:ext cx="574567" cy="57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cxnSp>
        <p:nvCxnSpPr>
          <p:cNvPr id="7" name="Straight Connector 6"/>
          <p:cNvCxnSpPr/>
          <p:nvPr/>
        </p:nvCxnSpPr>
        <p:spPr bwMode="auto">
          <a:xfrm>
            <a:off x="611560" y="764704"/>
            <a:ext cx="8532440" cy="0"/>
          </a:xfrm>
          <a:prstGeom prst="line">
            <a:avLst/>
          </a:prstGeom>
          <a:noFill/>
          <a:ln w="9525" cap="flat" cmpd="sng" algn="ctr">
            <a:solidFill>
              <a:schemeClr val="accent6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" name="Straight Connector 7"/>
          <p:cNvCxnSpPr/>
          <p:nvPr/>
        </p:nvCxnSpPr>
        <p:spPr bwMode="auto">
          <a:xfrm>
            <a:off x="611560" y="6021288"/>
            <a:ext cx="8532440" cy="0"/>
          </a:xfrm>
          <a:prstGeom prst="line">
            <a:avLst/>
          </a:prstGeom>
          <a:noFill/>
          <a:ln w="9525" cap="flat" cmpd="sng" algn="ctr">
            <a:solidFill>
              <a:schemeClr val="accent6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58944481"/>
              </p:ext>
            </p:extLst>
          </p:nvPr>
        </p:nvGraphicFramePr>
        <p:xfrm>
          <a:off x="539552" y="980728"/>
          <a:ext cx="8136902" cy="465712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935996"/>
                <a:gridCol w="1342169"/>
                <a:gridCol w="1342169"/>
                <a:gridCol w="1258284"/>
                <a:gridCol w="1258284"/>
              </a:tblGrid>
              <a:tr h="504056"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 dirty="0">
                        <a:solidFill>
                          <a:schemeClr val="bg1"/>
                        </a:solidFill>
                        <a:effectLst/>
                        <a:latin typeface="Avenir Next Regular"/>
                        <a:cs typeface="Avenir Next Regular"/>
                      </a:endParaRPr>
                    </a:p>
                  </a:txBody>
                  <a:tcPr marL="9008" marR="9008" marT="9008" marB="0" anchor="b">
                    <a:solidFill>
                      <a:srgbClr val="B9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 err="1">
                          <a:solidFill>
                            <a:schemeClr val="bg1"/>
                          </a:solidFill>
                          <a:effectLst/>
                          <a:latin typeface="Avenir Next Regular"/>
                          <a:cs typeface="Avenir Next Regular"/>
                        </a:rPr>
                        <a:t>Enota</a:t>
                      </a:r>
                      <a:r>
                        <a:rPr 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venir Next Regular"/>
                          <a:cs typeface="Avenir Next Regular"/>
                        </a:rPr>
                        <a:t> mere</a:t>
                      </a:r>
                    </a:p>
                  </a:txBody>
                  <a:tcPr marL="9008" marR="9008" marT="9008" marB="0" anchor="ctr">
                    <a:solidFill>
                      <a:srgbClr val="B9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venir Next Regular"/>
                          <a:cs typeface="Avenir Next Regular"/>
                        </a:rPr>
                        <a:t>2010</a:t>
                      </a:r>
                    </a:p>
                  </a:txBody>
                  <a:tcPr marL="9008" marR="9008" marT="9008" marB="0" anchor="ctr">
                    <a:solidFill>
                      <a:srgbClr val="B9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venir Next Regular"/>
                          <a:cs typeface="Avenir Next Regular"/>
                        </a:rPr>
                        <a:t>2011</a:t>
                      </a:r>
                    </a:p>
                  </a:txBody>
                  <a:tcPr marL="9008" marR="9008" marT="9008" marB="0" anchor="ctr">
                    <a:solidFill>
                      <a:srgbClr val="B9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venir Next Regular"/>
                          <a:cs typeface="Avenir Next Regular"/>
                        </a:rPr>
                        <a:t>2012</a:t>
                      </a:r>
                    </a:p>
                  </a:txBody>
                  <a:tcPr marL="9008" marR="9008" marT="9008" marB="0" anchor="ctr">
                    <a:solidFill>
                      <a:srgbClr val="B90000"/>
                    </a:solidFill>
                  </a:tcPr>
                </a:tc>
              </a:tr>
              <a:tr h="338861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venir Next Regular"/>
                          <a:cs typeface="Avenir Next Regular"/>
                        </a:rPr>
                        <a:t>Državne</a:t>
                      </a:r>
                      <a:r>
                        <a:rPr lang="en-US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Avenir Next Regular"/>
                          <a:cs typeface="Avenir Next Regular"/>
                        </a:rPr>
                        <a:t> </a:t>
                      </a:r>
                      <a:r>
                        <a:rPr lang="en-US" sz="12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venir Next Regular"/>
                          <a:cs typeface="Avenir Next Regular"/>
                        </a:rPr>
                        <a:t>pomoči</a:t>
                      </a:r>
                      <a:endParaRPr lang="en-US" sz="1200" b="1" i="0" u="none" strike="noStrike" dirty="0">
                        <a:solidFill>
                          <a:srgbClr val="FFFFFF"/>
                        </a:solidFill>
                        <a:effectLst/>
                        <a:latin typeface="Avenir Next Regular"/>
                        <a:cs typeface="Avenir Next Regular"/>
                      </a:endParaRPr>
                    </a:p>
                  </a:txBody>
                  <a:tcPr marL="9008" marR="9008" marT="9008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venir Next Regular"/>
                          <a:cs typeface="Avenir Next Regular"/>
                        </a:rPr>
                        <a:t>v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venir Next Regular"/>
                          <a:cs typeface="Avenir Next Regular"/>
                        </a:rPr>
                        <a:t>mio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venir Next Regular"/>
                          <a:cs typeface="Avenir Next Regular"/>
                        </a:rPr>
                        <a:t> EUR</a:t>
                      </a:r>
                    </a:p>
                  </a:txBody>
                  <a:tcPr marL="9008" marR="9008" marT="9008" marB="0" anchor="ctr"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venir Next Regular"/>
                          <a:cs typeface="Avenir Next Regular"/>
                        </a:rPr>
                        <a:t>446,57</a:t>
                      </a:r>
                    </a:p>
                  </a:txBody>
                  <a:tcPr marL="9008" marR="9008" marT="9008" marB="0" anchor="ctr"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venir Next Regular"/>
                          <a:cs typeface="Avenir Next Regular"/>
                        </a:rPr>
                        <a:t>713,39</a:t>
                      </a:r>
                    </a:p>
                  </a:txBody>
                  <a:tcPr marL="9008" marR="9008" marT="9008" marB="0" anchor="ctr"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venir Next Regular"/>
                          <a:cs typeface="Avenir Next Regular"/>
                        </a:rPr>
                        <a:t>1.021,82</a:t>
                      </a:r>
                    </a:p>
                  </a:txBody>
                  <a:tcPr marL="9008" marR="9008" marT="9008" marB="0" anchor="ctr">
                    <a:solidFill>
                      <a:schemeClr val="accent3">
                        <a:lumMod val="95000"/>
                      </a:schemeClr>
                    </a:solidFill>
                  </a:tcPr>
                </a:tc>
              </a:tr>
              <a:tr h="338861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Avenir Next Regular"/>
                          <a:cs typeface="Avenir Next Regular"/>
                        </a:rPr>
                        <a:t>BDP</a:t>
                      </a:r>
                    </a:p>
                  </a:txBody>
                  <a:tcPr marL="9008" marR="9008" marT="9008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venir Next Regular"/>
                          <a:cs typeface="Avenir Next Regular"/>
                        </a:rPr>
                        <a:t>v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venir Next Regular"/>
                          <a:cs typeface="Avenir Next Regular"/>
                        </a:rPr>
                        <a:t>mio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venir Next Regular"/>
                          <a:cs typeface="Avenir Next Regular"/>
                        </a:rPr>
                        <a:t> EUR</a:t>
                      </a:r>
                    </a:p>
                  </a:txBody>
                  <a:tcPr marL="9008" marR="9008" marT="9008" marB="0" anchor="ctr"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venir Next Regular"/>
                          <a:cs typeface="Avenir Next Regular"/>
                        </a:rPr>
                        <a:t>35.865,93</a:t>
                      </a:r>
                    </a:p>
                  </a:txBody>
                  <a:tcPr marL="9008" marR="9008" marT="9008" marB="0" anchor="ctr"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venir Next Regular"/>
                          <a:cs typeface="Avenir Next Regular"/>
                        </a:rPr>
                        <a:t>35.736,09</a:t>
                      </a:r>
                    </a:p>
                  </a:txBody>
                  <a:tcPr marL="9008" marR="9008" marT="9008" marB="0" anchor="ctr"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venir Next Regular"/>
                          <a:cs typeface="Avenir Next Regular"/>
                        </a:rPr>
                        <a:t>35.230,64</a:t>
                      </a:r>
                    </a:p>
                  </a:txBody>
                  <a:tcPr marL="9008" marR="9008" marT="9008" marB="0" anchor="ctr">
                    <a:solidFill>
                      <a:schemeClr val="accent3">
                        <a:lumMod val="95000"/>
                      </a:schemeClr>
                    </a:solidFill>
                  </a:tcPr>
                </a:tc>
              </a:tr>
              <a:tr h="338861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venir Next Regular"/>
                          <a:cs typeface="Avenir Next Regular"/>
                        </a:rPr>
                        <a:t>Delež</a:t>
                      </a:r>
                      <a:r>
                        <a:rPr lang="en-US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Avenir Next Regular"/>
                          <a:cs typeface="Avenir Next Regular"/>
                        </a:rPr>
                        <a:t> </a:t>
                      </a:r>
                      <a:r>
                        <a:rPr lang="en-US" sz="12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venir Next Regular"/>
                          <a:cs typeface="Avenir Next Regular"/>
                        </a:rPr>
                        <a:t>državnih</a:t>
                      </a:r>
                      <a:r>
                        <a:rPr lang="en-US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Avenir Next Regular"/>
                          <a:cs typeface="Avenir Next Regular"/>
                        </a:rPr>
                        <a:t> </a:t>
                      </a:r>
                      <a:r>
                        <a:rPr lang="en-US" sz="12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venir Next Regular"/>
                          <a:cs typeface="Avenir Next Regular"/>
                        </a:rPr>
                        <a:t>pomoči</a:t>
                      </a:r>
                      <a:r>
                        <a:rPr lang="en-US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Avenir Next Regular"/>
                          <a:cs typeface="Avenir Next Regular"/>
                        </a:rPr>
                        <a:t> v BDP</a:t>
                      </a:r>
                    </a:p>
                  </a:txBody>
                  <a:tcPr marL="9008" marR="9008" marT="9008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venir Next Regular"/>
                          <a:cs typeface="Avenir Next Regular"/>
                        </a:rPr>
                        <a:t>v %</a:t>
                      </a:r>
                    </a:p>
                  </a:txBody>
                  <a:tcPr marL="9008" marR="9008" marT="9008" marB="0" anchor="ctr"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venir Next Regular"/>
                          <a:cs typeface="Avenir Next Regular"/>
                        </a:rPr>
                        <a:t>1,30%</a:t>
                      </a:r>
                    </a:p>
                  </a:txBody>
                  <a:tcPr marL="9008" marR="9008" marT="9008" marB="0" anchor="ctr"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venir Next Regular"/>
                          <a:cs typeface="Avenir Next Regular"/>
                        </a:rPr>
                        <a:t>2,00%</a:t>
                      </a:r>
                    </a:p>
                  </a:txBody>
                  <a:tcPr marL="9008" marR="9008" marT="9008" marB="0" anchor="ctr"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venir Next Regular"/>
                          <a:cs typeface="Avenir Next Regular"/>
                        </a:rPr>
                        <a:t>2,90%</a:t>
                      </a:r>
                    </a:p>
                  </a:txBody>
                  <a:tcPr marL="9008" marR="9008" marT="9008" marB="0" anchor="ctr">
                    <a:solidFill>
                      <a:schemeClr val="accent3">
                        <a:lumMod val="95000"/>
                      </a:schemeClr>
                    </a:solidFill>
                  </a:tcPr>
                </a:tc>
              </a:tr>
              <a:tr h="33039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solidFill>
                            <a:srgbClr val="FFFFFF"/>
                          </a:solidFill>
                          <a:effectLst/>
                          <a:latin typeface="Avenir Next Regular"/>
                          <a:cs typeface="Avenir Next Regular"/>
                        </a:rPr>
                        <a:t>Stroški države</a:t>
                      </a:r>
                    </a:p>
                  </a:txBody>
                  <a:tcPr marL="9008" marR="9008" marT="9008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venir Next Regular"/>
                          <a:cs typeface="Avenir Next Regular"/>
                        </a:rPr>
                        <a:t>v mio EUR</a:t>
                      </a:r>
                    </a:p>
                  </a:txBody>
                  <a:tcPr marL="9008" marR="9008" marT="900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venir Next Regular"/>
                          <a:cs typeface="Avenir Next Regular"/>
                        </a:rPr>
                        <a:t>16.692,71</a:t>
                      </a:r>
                    </a:p>
                  </a:txBody>
                  <a:tcPr marL="9008" marR="9008" marT="900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venir Next Regular"/>
                          <a:cs typeface="Avenir Next Regular"/>
                        </a:rPr>
                        <a:t>16.546,34</a:t>
                      </a:r>
                    </a:p>
                  </a:txBody>
                  <a:tcPr marL="9008" marR="9008" marT="900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venir Next Regular"/>
                          <a:cs typeface="Avenir Next Regular"/>
                        </a:rPr>
                        <a:t>16.125,71</a:t>
                      </a:r>
                    </a:p>
                  </a:txBody>
                  <a:tcPr marL="9008" marR="9008" marT="9008" marB="0" anchor="ctr"/>
                </a:tc>
              </a:tr>
              <a:tr h="41510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venir Next Regular"/>
                          <a:cs typeface="Avenir Next Regular"/>
                        </a:rPr>
                        <a:t>Delež</a:t>
                      </a:r>
                      <a:r>
                        <a:rPr lang="en-US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Avenir Next Regular"/>
                          <a:cs typeface="Avenir Next Regular"/>
                        </a:rPr>
                        <a:t> </a:t>
                      </a:r>
                      <a:r>
                        <a:rPr lang="en-US" sz="12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venir Next Regular"/>
                          <a:cs typeface="Avenir Next Regular"/>
                        </a:rPr>
                        <a:t>državnih</a:t>
                      </a:r>
                      <a:r>
                        <a:rPr lang="en-US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Avenir Next Regular"/>
                          <a:cs typeface="Avenir Next Regular"/>
                        </a:rPr>
                        <a:t> </a:t>
                      </a:r>
                      <a:r>
                        <a:rPr lang="en-US" sz="12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venir Next Regular"/>
                          <a:cs typeface="Avenir Next Regular"/>
                        </a:rPr>
                        <a:t>pomoči</a:t>
                      </a:r>
                      <a:r>
                        <a:rPr lang="en-US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Avenir Next Regular"/>
                          <a:cs typeface="Avenir Next Regular"/>
                        </a:rPr>
                        <a:t> v </a:t>
                      </a:r>
                      <a:r>
                        <a:rPr lang="en-US" sz="12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venir Next Regular"/>
                          <a:cs typeface="Avenir Next Regular"/>
                        </a:rPr>
                        <a:t>stroških</a:t>
                      </a:r>
                      <a:r>
                        <a:rPr lang="en-US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Avenir Next Regular"/>
                          <a:cs typeface="Avenir Next Regular"/>
                        </a:rPr>
                        <a:t> </a:t>
                      </a:r>
                      <a:r>
                        <a:rPr lang="en-US" sz="12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venir Next Regular"/>
                          <a:cs typeface="Avenir Next Regular"/>
                        </a:rPr>
                        <a:t>države</a:t>
                      </a:r>
                      <a:endParaRPr lang="en-US" sz="1200" b="1" i="0" u="none" strike="noStrike" dirty="0">
                        <a:solidFill>
                          <a:srgbClr val="FFFFFF"/>
                        </a:solidFill>
                        <a:effectLst/>
                        <a:latin typeface="Avenir Next Regular"/>
                        <a:cs typeface="Avenir Next Regular"/>
                      </a:endParaRPr>
                    </a:p>
                  </a:txBody>
                  <a:tcPr marL="9008" marR="9008" marT="9008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venir Next Regular"/>
                          <a:cs typeface="Avenir Next Regular"/>
                        </a:rPr>
                        <a:t>v %</a:t>
                      </a:r>
                    </a:p>
                  </a:txBody>
                  <a:tcPr marL="9008" marR="9008" marT="900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venir Next Regular"/>
                          <a:cs typeface="Avenir Next Regular"/>
                        </a:rPr>
                        <a:t>2,80%</a:t>
                      </a:r>
                    </a:p>
                  </a:txBody>
                  <a:tcPr marL="9008" marR="9008" marT="900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venir Next Regular"/>
                          <a:cs typeface="Avenir Next Regular"/>
                        </a:rPr>
                        <a:t>4,31%</a:t>
                      </a:r>
                    </a:p>
                  </a:txBody>
                  <a:tcPr marL="9008" marR="9008" marT="900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venir Next Regular"/>
                          <a:cs typeface="Avenir Next Regular"/>
                        </a:rPr>
                        <a:t>6,34%</a:t>
                      </a:r>
                    </a:p>
                  </a:txBody>
                  <a:tcPr marL="9008" marR="9008" marT="9008" marB="0" anchor="ctr"/>
                </a:tc>
              </a:tr>
              <a:tr h="381219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solidFill>
                            <a:srgbClr val="FFFFFF"/>
                          </a:solidFill>
                          <a:effectLst/>
                          <a:latin typeface="Avenir Next Regular"/>
                          <a:cs typeface="Avenir Next Regular"/>
                        </a:rPr>
                        <a:t>Delavno aktivno prebivalstvo</a:t>
                      </a:r>
                    </a:p>
                  </a:txBody>
                  <a:tcPr marL="9008" marR="9008" marT="9008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venir Next Regular"/>
                          <a:cs typeface="Avenir Next Regular"/>
                        </a:rPr>
                        <a:t>število</a:t>
                      </a:r>
                    </a:p>
                  </a:txBody>
                  <a:tcPr marL="9008" marR="9008" marT="900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venir Next Regular"/>
                          <a:cs typeface="Avenir Next Regular"/>
                        </a:rPr>
                        <a:t>835.039</a:t>
                      </a:r>
                    </a:p>
                  </a:txBody>
                  <a:tcPr marL="9008" marR="9008" marT="900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venir Next Regular"/>
                          <a:cs typeface="Avenir Next Regular"/>
                        </a:rPr>
                        <a:t>823.967</a:t>
                      </a:r>
                    </a:p>
                  </a:txBody>
                  <a:tcPr marL="9008" marR="9008" marT="900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venir Next Regular"/>
                          <a:cs typeface="Avenir Next Regular"/>
                        </a:rPr>
                        <a:t>792.948</a:t>
                      </a:r>
                    </a:p>
                  </a:txBody>
                  <a:tcPr marL="9008" marR="9008" marT="9008" marB="0" anchor="ctr"/>
                </a:tc>
              </a:tr>
              <a:tr h="41510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solidFill>
                            <a:srgbClr val="FFFFFF"/>
                          </a:solidFill>
                          <a:effectLst/>
                          <a:latin typeface="Avenir Next Regular"/>
                          <a:cs typeface="Avenir Next Regular"/>
                        </a:rPr>
                        <a:t>Državne pomoči na zaposlenega</a:t>
                      </a:r>
                    </a:p>
                  </a:txBody>
                  <a:tcPr marL="9008" marR="9008" marT="9008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venir Next Regular"/>
                          <a:cs typeface="Avenir Next Regular"/>
                        </a:rPr>
                        <a:t>v EUR</a:t>
                      </a:r>
                    </a:p>
                  </a:txBody>
                  <a:tcPr marL="9008" marR="9008" marT="900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venir Next Regular"/>
                          <a:cs typeface="Avenir Next Regular"/>
                        </a:rPr>
                        <a:t>558,74</a:t>
                      </a:r>
                    </a:p>
                  </a:txBody>
                  <a:tcPr marL="9008" marR="9008" marT="900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venir Next Regular"/>
                          <a:cs typeface="Avenir Next Regular"/>
                        </a:rPr>
                        <a:t>865,8</a:t>
                      </a:r>
                    </a:p>
                  </a:txBody>
                  <a:tcPr marL="9008" marR="9008" marT="900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venir Next Regular"/>
                          <a:cs typeface="Avenir Next Regular"/>
                        </a:rPr>
                        <a:t>1.288,63</a:t>
                      </a:r>
                    </a:p>
                  </a:txBody>
                  <a:tcPr marL="9008" marR="9008" marT="9008" marB="0" anchor="ctr"/>
                </a:tc>
              </a:tr>
              <a:tr h="41510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solidFill>
                            <a:srgbClr val="FFFFFF"/>
                          </a:solidFill>
                          <a:effectLst/>
                          <a:latin typeface="Avenir Next Regular"/>
                          <a:cs typeface="Avenir Next Regular"/>
                        </a:rPr>
                        <a:t>Prebivalstvo</a:t>
                      </a:r>
                    </a:p>
                  </a:txBody>
                  <a:tcPr marL="9008" marR="9008" marT="9008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venir Next Regular"/>
                          <a:cs typeface="Avenir Next Regular"/>
                        </a:rPr>
                        <a:t>število</a:t>
                      </a:r>
                    </a:p>
                  </a:txBody>
                  <a:tcPr marL="9008" marR="9008" marT="900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venir Next Regular"/>
                          <a:cs typeface="Avenir Next Regular"/>
                        </a:rPr>
                        <a:t>2.049.261</a:t>
                      </a:r>
                    </a:p>
                  </a:txBody>
                  <a:tcPr marL="9008" marR="9008" marT="900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venir Next Regular"/>
                          <a:cs typeface="Avenir Next Regular"/>
                        </a:rPr>
                        <a:t>2.052.496</a:t>
                      </a:r>
                    </a:p>
                  </a:txBody>
                  <a:tcPr marL="9008" marR="9008" marT="900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venir Next Regular"/>
                          <a:cs typeface="Avenir Next Regular"/>
                        </a:rPr>
                        <a:t>2.056.262</a:t>
                      </a:r>
                    </a:p>
                  </a:txBody>
                  <a:tcPr marL="9008" marR="9008" marT="9008" marB="0" anchor="ctr"/>
                </a:tc>
              </a:tr>
              <a:tr h="41510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venir Next Regular"/>
                          <a:cs typeface="Avenir Next Regular"/>
                        </a:rPr>
                        <a:t>Državne</a:t>
                      </a:r>
                      <a:r>
                        <a:rPr lang="en-US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Avenir Next Regular"/>
                          <a:cs typeface="Avenir Next Regular"/>
                        </a:rPr>
                        <a:t> </a:t>
                      </a:r>
                      <a:r>
                        <a:rPr lang="en-US" sz="12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venir Next Regular"/>
                          <a:cs typeface="Avenir Next Regular"/>
                        </a:rPr>
                        <a:t>pomoči</a:t>
                      </a:r>
                      <a:r>
                        <a:rPr lang="en-US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Avenir Next Regular"/>
                          <a:cs typeface="Avenir Next Regular"/>
                        </a:rPr>
                        <a:t> </a:t>
                      </a:r>
                      <a:r>
                        <a:rPr lang="en-US" sz="12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venir Next Regular"/>
                          <a:cs typeface="Avenir Next Regular"/>
                        </a:rPr>
                        <a:t>na</a:t>
                      </a:r>
                      <a:r>
                        <a:rPr lang="en-US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Avenir Next Regular"/>
                          <a:cs typeface="Avenir Next Regular"/>
                        </a:rPr>
                        <a:t> </a:t>
                      </a:r>
                      <a:r>
                        <a:rPr lang="en-US" sz="12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venir Next Regular"/>
                          <a:cs typeface="Avenir Next Regular"/>
                        </a:rPr>
                        <a:t>prebivalca</a:t>
                      </a:r>
                      <a:endParaRPr lang="en-US" sz="1200" b="1" i="0" u="none" strike="noStrike" dirty="0">
                        <a:solidFill>
                          <a:srgbClr val="FFFFFF"/>
                        </a:solidFill>
                        <a:effectLst/>
                        <a:latin typeface="Avenir Next Regular"/>
                        <a:cs typeface="Avenir Next Regular"/>
                      </a:endParaRPr>
                    </a:p>
                  </a:txBody>
                  <a:tcPr marL="9008" marR="9008" marT="9008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venir Next Regular"/>
                          <a:cs typeface="Avenir Next Regular"/>
                        </a:rPr>
                        <a:t>v EUR</a:t>
                      </a:r>
                    </a:p>
                  </a:txBody>
                  <a:tcPr marL="9008" marR="9008" marT="900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venir Next Regular"/>
                          <a:cs typeface="Avenir Next Regular"/>
                        </a:rPr>
                        <a:t>227,68</a:t>
                      </a:r>
                    </a:p>
                  </a:txBody>
                  <a:tcPr marL="9008" marR="9008" marT="900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venir Next Regular"/>
                          <a:cs typeface="Avenir Next Regular"/>
                        </a:rPr>
                        <a:t>347,57</a:t>
                      </a:r>
                    </a:p>
                  </a:txBody>
                  <a:tcPr marL="9008" marR="9008" marT="900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venir Next Regular"/>
                          <a:cs typeface="Avenir Next Regular"/>
                        </a:rPr>
                        <a:t>496,93</a:t>
                      </a:r>
                    </a:p>
                  </a:txBody>
                  <a:tcPr marL="9008" marR="9008" marT="9008" marB="0" anchor="ctr"/>
                </a:tc>
              </a:tr>
              <a:tr h="389689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venir Next Regular"/>
                          <a:cs typeface="Avenir Next Regular"/>
                        </a:rPr>
                        <a:t>Državne</a:t>
                      </a:r>
                      <a:r>
                        <a:rPr lang="en-US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Avenir Next Regular"/>
                          <a:cs typeface="Avenir Next Regular"/>
                        </a:rPr>
                        <a:t> </a:t>
                      </a:r>
                      <a:r>
                        <a:rPr lang="en-US" sz="12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venir Next Regular"/>
                          <a:cs typeface="Avenir Next Regular"/>
                        </a:rPr>
                        <a:t>pomoči</a:t>
                      </a:r>
                      <a:r>
                        <a:rPr lang="en-US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Avenir Next Regular"/>
                          <a:cs typeface="Avenir Next Regular"/>
                        </a:rPr>
                        <a:t> </a:t>
                      </a:r>
                      <a:r>
                        <a:rPr lang="en-US" sz="12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venir Next Regular"/>
                          <a:cs typeface="Avenir Next Regular"/>
                        </a:rPr>
                        <a:t>brez</a:t>
                      </a:r>
                      <a:r>
                        <a:rPr lang="en-US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Avenir Next Regular"/>
                          <a:cs typeface="Avenir Next Regular"/>
                        </a:rPr>
                        <a:t> </a:t>
                      </a:r>
                      <a:r>
                        <a:rPr lang="en-US" sz="12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venir Next Regular"/>
                          <a:cs typeface="Avenir Next Regular"/>
                        </a:rPr>
                        <a:t>kriznih</a:t>
                      </a:r>
                      <a:r>
                        <a:rPr lang="en-US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Avenir Next Regular"/>
                          <a:cs typeface="Avenir Next Regular"/>
                        </a:rPr>
                        <a:t> </a:t>
                      </a:r>
                      <a:r>
                        <a:rPr lang="en-US" sz="12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venir Next Regular"/>
                          <a:cs typeface="Avenir Next Regular"/>
                        </a:rPr>
                        <a:t>ukrepov</a:t>
                      </a:r>
                      <a:endParaRPr lang="en-US" sz="1200" b="1" i="0" u="none" strike="noStrike" dirty="0">
                        <a:solidFill>
                          <a:srgbClr val="FFFFFF"/>
                        </a:solidFill>
                        <a:effectLst/>
                        <a:latin typeface="Avenir Next Regular"/>
                        <a:cs typeface="Avenir Next Regular"/>
                      </a:endParaRPr>
                    </a:p>
                  </a:txBody>
                  <a:tcPr marL="9008" marR="9008" marT="9008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venir Next Regular"/>
                          <a:cs typeface="Avenir Next Regular"/>
                        </a:rPr>
                        <a:t>v mio EUR</a:t>
                      </a:r>
                    </a:p>
                  </a:txBody>
                  <a:tcPr marL="9008" marR="9008" marT="900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venir Next Regular"/>
                          <a:cs typeface="Avenir Next Regular"/>
                        </a:rPr>
                        <a:t>432,67</a:t>
                      </a:r>
                    </a:p>
                  </a:txBody>
                  <a:tcPr marL="9008" marR="9008" marT="900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venir Next Regular"/>
                          <a:cs typeface="Avenir Next Regular"/>
                        </a:rPr>
                        <a:t>470,01</a:t>
                      </a:r>
                    </a:p>
                  </a:txBody>
                  <a:tcPr marL="9008" marR="9008" marT="900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venir Next Regular"/>
                          <a:cs typeface="Avenir Next Regular"/>
                        </a:rPr>
                        <a:t>538,96</a:t>
                      </a:r>
                    </a:p>
                  </a:txBody>
                  <a:tcPr marL="9008" marR="9008" marT="9008" marB="0" anchor="ctr"/>
                </a:tc>
              </a:tr>
              <a:tr h="211789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venir Next Regular"/>
                          <a:cs typeface="Avenir Next Regular"/>
                        </a:rPr>
                        <a:t>Delež</a:t>
                      </a:r>
                      <a:r>
                        <a:rPr lang="en-US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Avenir Next Regular"/>
                          <a:cs typeface="Avenir Next Regular"/>
                        </a:rPr>
                        <a:t> </a:t>
                      </a:r>
                      <a:r>
                        <a:rPr lang="en-US" sz="12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venir Next Regular"/>
                          <a:cs typeface="Avenir Next Regular"/>
                        </a:rPr>
                        <a:t>državnih</a:t>
                      </a:r>
                      <a:r>
                        <a:rPr lang="en-US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Avenir Next Regular"/>
                          <a:cs typeface="Avenir Next Regular"/>
                        </a:rPr>
                        <a:t> </a:t>
                      </a:r>
                      <a:r>
                        <a:rPr lang="en-US" sz="12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venir Next Regular"/>
                          <a:cs typeface="Avenir Next Regular"/>
                        </a:rPr>
                        <a:t>pomoči</a:t>
                      </a:r>
                      <a:r>
                        <a:rPr lang="en-US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Avenir Next Regular"/>
                          <a:cs typeface="Avenir Next Regular"/>
                        </a:rPr>
                        <a:t> v BDP </a:t>
                      </a:r>
                      <a:r>
                        <a:rPr lang="en-US" sz="12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venir Next Regular"/>
                          <a:cs typeface="Avenir Next Regular"/>
                        </a:rPr>
                        <a:t>brez</a:t>
                      </a:r>
                      <a:r>
                        <a:rPr lang="en-US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Avenir Next Regular"/>
                          <a:cs typeface="Avenir Next Regular"/>
                        </a:rPr>
                        <a:t> </a:t>
                      </a:r>
                      <a:r>
                        <a:rPr lang="en-US" sz="12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venir Next Regular"/>
                          <a:cs typeface="Avenir Next Regular"/>
                        </a:rPr>
                        <a:t>kriznih</a:t>
                      </a:r>
                      <a:r>
                        <a:rPr lang="en-US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Avenir Next Regular"/>
                          <a:cs typeface="Avenir Next Regular"/>
                        </a:rPr>
                        <a:t> </a:t>
                      </a:r>
                      <a:r>
                        <a:rPr lang="en-US" sz="12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Avenir Next Regular"/>
                          <a:cs typeface="Avenir Next Regular"/>
                        </a:rPr>
                        <a:t>ukrepov</a:t>
                      </a:r>
                      <a:endParaRPr lang="en-US" sz="1200" b="1" i="0" u="none" strike="noStrike" dirty="0">
                        <a:solidFill>
                          <a:srgbClr val="FFFFFF"/>
                        </a:solidFill>
                        <a:effectLst/>
                        <a:latin typeface="Avenir Next Regular"/>
                        <a:cs typeface="Avenir Next Regular"/>
                      </a:endParaRPr>
                    </a:p>
                  </a:txBody>
                  <a:tcPr marL="9008" marR="9008" marT="9008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venir Next Regular"/>
                          <a:cs typeface="Avenir Next Regular"/>
                        </a:rPr>
                        <a:t>v %</a:t>
                      </a:r>
                    </a:p>
                  </a:txBody>
                  <a:tcPr marL="9008" marR="9008" marT="900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venir Next Regular"/>
                          <a:cs typeface="Avenir Next Regular"/>
                        </a:rPr>
                        <a:t>1,21%</a:t>
                      </a:r>
                    </a:p>
                  </a:txBody>
                  <a:tcPr marL="9008" marR="9008" marT="900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venir Next Regular"/>
                          <a:cs typeface="Avenir Next Regular"/>
                        </a:rPr>
                        <a:t>1,32%</a:t>
                      </a:r>
                    </a:p>
                  </a:txBody>
                  <a:tcPr marL="9008" marR="9008" marT="9008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venir Next Regular"/>
                          <a:cs typeface="Avenir Next Regular"/>
                        </a:rPr>
                        <a:t>1,53%</a:t>
                      </a:r>
                    </a:p>
                  </a:txBody>
                  <a:tcPr marL="9008" marR="9008" marT="9008" marB="0" anchor="ctr"/>
                </a:tc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5724128" y="6165304"/>
            <a:ext cx="309634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0" dirty="0" err="1" smtClean="0">
                <a:latin typeface="Avenir Next Regular"/>
                <a:cs typeface="Avenir Next Regular"/>
              </a:rPr>
              <a:t>Vir</a:t>
            </a:r>
            <a:r>
              <a:rPr lang="en-US" sz="1000" b="0" dirty="0" smtClean="0">
                <a:latin typeface="Avenir Next Regular"/>
                <a:cs typeface="Avenir Next Regular"/>
              </a:rPr>
              <a:t>: </a:t>
            </a:r>
            <a:r>
              <a:rPr lang="en-US" sz="1000" b="0" dirty="0" err="1" smtClean="0">
                <a:latin typeface="Avenir Next Regular"/>
                <a:cs typeface="Avenir Next Regular"/>
              </a:rPr>
              <a:t>Ministrstvo</a:t>
            </a:r>
            <a:r>
              <a:rPr lang="en-US" sz="1000" b="0" dirty="0" smtClean="0">
                <a:latin typeface="Avenir Next Regular"/>
                <a:cs typeface="Avenir Next Regular"/>
              </a:rPr>
              <a:t> </a:t>
            </a:r>
            <a:r>
              <a:rPr lang="en-US" sz="1000" b="0" dirty="0" err="1" smtClean="0">
                <a:latin typeface="Avenir Next Regular"/>
                <a:cs typeface="Avenir Next Regular"/>
              </a:rPr>
              <a:t>za</a:t>
            </a:r>
            <a:r>
              <a:rPr lang="en-US" sz="1000" b="0" dirty="0" smtClean="0">
                <a:latin typeface="Avenir Next Regular"/>
                <a:cs typeface="Avenir Next Regular"/>
              </a:rPr>
              <a:t> finance</a:t>
            </a:r>
            <a:endParaRPr lang="en-US" sz="1000" b="0" dirty="0">
              <a:latin typeface="Avenir Next Regular"/>
              <a:cs typeface="Avenir Next Regular"/>
            </a:endParaRPr>
          </a:p>
        </p:txBody>
      </p:sp>
      <p:sp>
        <p:nvSpPr>
          <p:cNvPr id="11" name="Oval 10"/>
          <p:cNvSpPr/>
          <p:nvPr/>
        </p:nvSpPr>
        <p:spPr bwMode="auto">
          <a:xfrm>
            <a:off x="4788024" y="2132856"/>
            <a:ext cx="3960440" cy="360040"/>
          </a:xfrm>
          <a:prstGeom prst="ellipse">
            <a:avLst/>
          </a:prstGeom>
          <a:noFill/>
          <a:ln w="19050">
            <a:solidFill>
              <a:srgbClr val="002060"/>
            </a:solidFill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2" name="Oval 11"/>
          <p:cNvSpPr/>
          <p:nvPr/>
        </p:nvSpPr>
        <p:spPr bwMode="auto">
          <a:xfrm>
            <a:off x="4644008" y="5301208"/>
            <a:ext cx="3960440" cy="360040"/>
          </a:xfrm>
          <a:prstGeom prst="ellipse">
            <a:avLst/>
          </a:prstGeom>
          <a:noFill/>
          <a:ln w="19050">
            <a:solidFill>
              <a:srgbClr val="002060"/>
            </a:solidFill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3" name="Oval 12"/>
          <p:cNvSpPr/>
          <p:nvPr/>
        </p:nvSpPr>
        <p:spPr bwMode="auto">
          <a:xfrm>
            <a:off x="4644008" y="1484784"/>
            <a:ext cx="3960440" cy="360040"/>
          </a:xfrm>
          <a:prstGeom prst="ellipse">
            <a:avLst/>
          </a:prstGeom>
          <a:noFill/>
          <a:ln w="19050">
            <a:solidFill>
              <a:srgbClr val="002060"/>
            </a:solidFill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4" name="Oval 13"/>
          <p:cNvSpPr/>
          <p:nvPr/>
        </p:nvSpPr>
        <p:spPr bwMode="auto">
          <a:xfrm>
            <a:off x="4644008" y="4941168"/>
            <a:ext cx="3960440" cy="360040"/>
          </a:xfrm>
          <a:prstGeom prst="ellipse">
            <a:avLst/>
          </a:prstGeom>
          <a:noFill/>
          <a:ln w="19050">
            <a:solidFill>
              <a:srgbClr val="002060"/>
            </a:solidFill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18969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https://www.udg.edu/Portals/105/EMTM_Ljubljana.jp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26995" b="6610"/>
          <a:stretch/>
        </p:blipFill>
        <p:spPr bwMode="auto">
          <a:xfrm>
            <a:off x="0" y="6313"/>
            <a:ext cx="574567" cy="57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cxnSp>
        <p:nvCxnSpPr>
          <p:cNvPr id="5" name="Straight Connector 4"/>
          <p:cNvCxnSpPr/>
          <p:nvPr/>
        </p:nvCxnSpPr>
        <p:spPr bwMode="auto">
          <a:xfrm>
            <a:off x="611560" y="980728"/>
            <a:ext cx="8532440" cy="0"/>
          </a:xfrm>
          <a:prstGeom prst="line">
            <a:avLst/>
          </a:prstGeom>
          <a:noFill/>
          <a:ln w="9525" cap="flat" cmpd="sng" algn="ctr">
            <a:solidFill>
              <a:schemeClr val="accent6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" name="Straight Connector 5"/>
          <p:cNvCxnSpPr/>
          <p:nvPr/>
        </p:nvCxnSpPr>
        <p:spPr bwMode="auto">
          <a:xfrm>
            <a:off x="611560" y="6021288"/>
            <a:ext cx="8532440" cy="0"/>
          </a:xfrm>
          <a:prstGeom prst="line">
            <a:avLst/>
          </a:prstGeom>
          <a:noFill/>
          <a:ln w="9525" cap="flat" cmpd="sng" algn="ctr">
            <a:solidFill>
              <a:schemeClr val="accent6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" name="Title 1"/>
          <p:cNvSpPr txBox="1">
            <a:spLocks/>
          </p:cNvSpPr>
          <p:nvPr/>
        </p:nvSpPr>
        <p:spPr bwMode="auto">
          <a:xfrm>
            <a:off x="1043608" y="476672"/>
            <a:ext cx="7940352" cy="4687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l-SI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venir Next Regular"/>
                <a:ea typeface="+mj-ea"/>
                <a:cs typeface="Avenir Next Regular"/>
              </a:rPr>
              <a:t>Delež državnih pomoči v BDP v državah EU v letu 2011, v % (brez pomoči namenjene odpravi finančne krize)</a:t>
            </a:r>
            <a:endParaRPr kumimoji="0" lang="sl-SI" sz="2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venir Next Regular"/>
              <a:ea typeface="+mj-ea"/>
              <a:cs typeface="Avenir Next Regular"/>
            </a:endParaRPr>
          </a:p>
        </p:txBody>
      </p:sp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3528" y="980728"/>
            <a:ext cx="8208912" cy="4896544"/>
          </a:xfrm>
          <a:prstGeom prst="rect">
            <a:avLst/>
          </a:prstGeom>
          <a:noFill/>
          <a:ln w="9525">
            <a:solidFill>
              <a:srgbClr val="002060"/>
            </a:solidFill>
            <a:miter lim="800000"/>
            <a:headEnd/>
            <a:tailEnd/>
          </a:ln>
        </p:spPr>
      </p:pic>
      <p:sp>
        <p:nvSpPr>
          <p:cNvPr id="8" name="Oval 7"/>
          <p:cNvSpPr/>
          <p:nvPr/>
        </p:nvSpPr>
        <p:spPr bwMode="auto">
          <a:xfrm>
            <a:off x="1259632" y="1916832"/>
            <a:ext cx="792088" cy="1080120"/>
          </a:xfrm>
          <a:prstGeom prst="ellipse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9" name="Oval 8"/>
          <p:cNvSpPr/>
          <p:nvPr/>
        </p:nvSpPr>
        <p:spPr bwMode="auto">
          <a:xfrm>
            <a:off x="1187624" y="2132856"/>
            <a:ext cx="914400" cy="914400"/>
          </a:xfrm>
          <a:prstGeom prst="ellipse">
            <a:avLst/>
          </a:prstGeom>
          <a:noFill/>
          <a:ln w="31750">
            <a:solidFill>
              <a:srgbClr val="002060"/>
            </a:solidFill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0" name="Oval 9"/>
          <p:cNvSpPr/>
          <p:nvPr/>
        </p:nvSpPr>
        <p:spPr bwMode="auto">
          <a:xfrm>
            <a:off x="5292080" y="1772816"/>
            <a:ext cx="914400" cy="914400"/>
          </a:xfrm>
          <a:prstGeom prst="ellipse">
            <a:avLst/>
          </a:prstGeom>
          <a:noFill/>
          <a:ln w="31750">
            <a:solidFill>
              <a:srgbClr val="002060"/>
            </a:solidFill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r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724128" y="6165304"/>
            <a:ext cx="309634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0" dirty="0" err="1" smtClean="0">
                <a:latin typeface="Avenir Next Regular"/>
                <a:cs typeface="Avenir Next Regular"/>
              </a:rPr>
              <a:t>Vir</a:t>
            </a:r>
            <a:r>
              <a:rPr lang="en-US" sz="1000" b="0" dirty="0" smtClean="0">
                <a:latin typeface="Avenir Next Regular"/>
                <a:cs typeface="Avenir Next Regular"/>
              </a:rPr>
              <a:t>: </a:t>
            </a:r>
            <a:r>
              <a:rPr lang="en-US" sz="1000" b="0" dirty="0" err="1" smtClean="0">
                <a:latin typeface="Avenir Next Regular"/>
                <a:cs typeface="Avenir Next Regular"/>
              </a:rPr>
              <a:t>Ministrstvo</a:t>
            </a:r>
            <a:r>
              <a:rPr lang="en-US" sz="1000" b="0" dirty="0" smtClean="0">
                <a:latin typeface="Avenir Next Regular"/>
                <a:cs typeface="Avenir Next Regular"/>
              </a:rPr>
              <a:t> </a:t>
            </a:r>
            <a:r>
              <a:rPr lang="en-US" sz="1000" b="0" dirty="0" err="1" smtClean="0">
                <a:latin typeface="Avenir Next Regular"/>
                <a:cs typeface="Avenir Next Regular"/>
              </a:rPr>
              <a:t>za</a:t>
            </a:r>
            <a:r>
              <a:rPr lang="en-US" sz="1000" b="0" dirty="0" smtClean="0">
                <a:latin typeface="Avenir Next Regular"/>
                <a:cs typeface="Avenir Next Regular"/>
              </a:rPr>
              <a:t> finance</a:t>
            </a:r>
            <a:endParaRPr lang="en-US" sz="1000" b="0" dirty="0">
              <a:latin typeface="Avenir Next Regular"/>
              <a:cs typeface="Avenir Next Regular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753194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260350"/>
            <a:ext cx="8425049" cy="360040"/>
          </a:xfrm>
        </p:spPr>
        <p:txBody>
          <a:bodyPr/>
          <a:lstStyle/>
          <a:p>
            <a:pPr algn="r"/>
            <a:r>
              <a:rPr lang="sl-SI" sz="2400" dirty="0" smtClean="0">
                <a:solidFill>
                  <a:srgbClr val="000000"/>
                </a:solidFill>
                <a:latin typeface="Avenir Next Regular"/>
                <a:cs typeface="Avenir Next Regular"/>
              </a:rPr>
              <a:t>Državne pomoči v EU, ZDA, Kitajski in Avstraliji (2008-2010)</a:t>
            </a:r>
            <a:endParaRPr lang="en-US" sz="2400" dirty="0">
              <a:solidFill>
                <a:srgbClr val="000000"/>
              </a:solidFill>
              <a:latin typeface="Avenir Next Regular"/>
              <a:cs typeface="Avenir Next Regular"/>
            </a:endParaRPr>
          </a:p>
        </p:txBody>
      </p:sp>
      <p:pic>
        <p:nvPicPr>
          <p:cNvPr id="4" name="Picture 4" descr="https://www.udg.edu/Portals/105/EMTM_Ljubljana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26995" b="6610"/>
          <a:stretch/>
        </p:blipFill>
        <p:spPr bwMode="auto">
          <a:xfrm>
            <a:off x="0" y="6313"/>
            <a:ext cx="574567" cy="57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cxnSp>
        <p:nvCxnSpPr>
          <p:cNvPr id="7" name="Straight Connector 6"/>
          <p:cNvCxnSpPr/>
          <p:nvPr/>
        </p:nvCxnSpPr>
        <p:spPr bwMode="auto">
          <a:xfrm>
            <a:off x="611560" y="764704"/>
            <a:ext cx="8532440" cy="0"/>
          </a:xfrm>
          <a:prstGeom prst="line">
            <a:avLst/>
          </a:prstGeom>
          <a:noFill/>
          <a:ln w="9525" cap="flat" cmpd="sng" algn="ctr">
            <a:solidFill>
              <a:schemeClr val="accent6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" name="Straight Connector 7"/>
          <p:cNvCxnSpPr/>
          <p:nvPr/>
        </p:nvCxnSpPr>
        <p:spPr bwMode="auto">
          <a:xfrm>
            <a:off x="611560" y="6021288"/>
            <a:ext cx="8532440" cy="0"/>
          </a:xfrm>
          <a:prstGeom prst="line">
            <a:avLst/>
          </a:prstGeom>
          <a:noFill/>
          <a:ln w="9525" cap="flat" cmpd="sng" algn="ctr">
            <a:solidFill>
              <a:schemeClr val="accent6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436717480"/>
              </p:ext>
            </p:extLst>
          </p:nvPr>
        </p:nvGraphicFramePr>
        <p:xfrm>
          <a:off x="395536" y="1332484"/>
          <a:ext cx="8433725" cy="1902597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3314637"/>
                <a:gridCol w="1326599"/>
                <a:gridCol w="1326599"/>
                <a:gridCol w="1252899"/>
                <a:gridCol w="1212991"/>
              </a:tblGrid>
              <a:tr h="584348">
                <a:tc>
                  <a:txBody>
                    <a:bodyPr/>
                    <a:lstStyle/>
                    <a:p>
                      <a:pPr marL="365760" indent="-365760">
                        <a:lnSpc>
                          <a:spcPct val="200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endParaRPr lang="sl-SI" sz="1600" b="1" dirty="0">
                        <a:effectLst/>
                        <a:latin typeface="Avenir Next Regular"/>
                        <a:ea typeface="MS Gothic"/>
                        <a:cs typeface="Avenir Next Regular"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365760" indent="-365760" algn="ctr">
                        <a:lnSpc>
                          <a:spcPct val="200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sl-SI" sz="1400" b="1" dirty="0" smtClean="0">
                          <a:effectLst/>
                          <a:latin typeface="Avenir Next Regular"/>
                          <a:ea typeface="MS Gothic"/>
                          <a:cs typeface="Avenir Next Regular"/>
                        </a:rPr>
                        <a:t>%</a:t>
                      </a:r>
                      <a:r>
                        <a:rPr lang="sl-SI" sz="1400" b="1" baseline="0" dirty="0" smtClean="0">
                          <a:effectLst/>
                          <a:latin typeface="Avenir Next Regular"/>
                          <a:ea typeface="MS Gothic"/>
                          <a:cs typeface="Avenir Next Regular"/>
                        </a:rPr>
                        <a:t> BDP</a:t>
                      </a:r>
                      <a:endParaRPr lang="sl-SI" sz="1400" b="1" dirty="0">
                        <a:effectLst/>
                        <a:latin typeface="Avenir Next Regular"/>
                        <a:ea typeface="MS Gothic"/>
                        <a:cs typeface="Avenir Next Regular"/>
                      </a:endParaRPr>
                    </a:p>
                  </a:txBody>
                  <a:tcPr marL="68580" marR="68580" marT="0" marB="0">
                    <a:solidFill>
                      <a:srgbClr val="B900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365760" indent="-365760" algn="ctr">
                        <a:lnSpc>
                          <a:spcPct val="200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endParaRPr lang="sl-SI" sz="1200" b="1" dirty="0">
                        <a:effectLst/>
                        <a:latin typeface="Avenir Next Regular"/>
                        <a:ea typeface="MS Gothic"/>
                        <a:cs typeface="Avenir Next Regular"/>
                      </a:endParaRPr>
                    </a:p>
                  </a:txBody>
                  <a:tcPr marL="68580" marR="68580" marT="0" marB="0">
                    <a:solidFill>
                      <a:srgbClr val="B900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365760" indent="-365760" algn="ctr">
                        <a:lnSpc>
                          <a:spcPct val="200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endParaRPr lang="sl-SI" sz="1200" b="1" dirty="0">
                        <a:effectLst/>
                        <a:latin typeface="Avenir Next Regular"/>
                        <a:ea typeface="MS Gothic"/>
                        <a:cs typeface="Avenir Next Regular"/>
                      </a:endParaRPr>
                    </a:p>
                  </a:txBody>
                  <a:tcPr marL="68580" marR="68580" marT="0" marB="0">
                    <a:solidFill>
                      <a:srgbClr val="B900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365760" indent="-365760" algn="ctr">
                        <a:lnSpc>
                          <a:spcPct val="200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endParaRPr lang="sl-SI" sz="1200" b="1" dirty="0">
                        <a:effectLst/>
                        <a:latin typeface="Avenir Next Regular"/>
                        <a:ea typeface="MS Gothic"/>
                        <a:cs typeface="Avenir Next Regular"/>
                      </a:endParaRPr>
                    </a:p>
                  </a:txBody>
                  <a:tcPr marL="68580" marR="68580" marT="0" marB="0">
                    <a:solidFill>
                      <a:srgbClr val="B90000"/>
                    </a:solidFill>
                  </a:tcPr>
                </a:tc>
              </a:tr>
              <a:tr h="625040">
                <a:tc>
                  <a:txBody>
                    <a:bodyPr/>
                    <a:lstStyle/>
                    <a:p>
                      <a:pPr marL="365760" indent="-365760">
                        <a:lnSpc>
                          <a:spcPct val="200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  <a:latin typeface="Avenir Next Regular"/>
                          <a:cs typeface="Avenir Next Regular"/>
                        </a:rPr>
                        <a:t> </a:t>
                      </a:r>
                      <a:endParaRPr lang="sl-SI" sz="1600" b="1" dirty="0">
                        <a:effectLst/>
                        <a:latin typeface="Avenir Next Regular"/>
                        <a:ea typeface="MS Gothic"/>
                        <a:cs typeface="Avenir Next Regular"/>
                      </a:endParaRPr>
                    </a:p>
                  </a:txBody>
                  <a:tcPr marL="68580" marR="68580" marT="0" marB="0"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marL="365760" indent="-365760" algn="ctr">
                        <a:lnSpc>
                          <a:spcPct val="200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sl-SI" sz="1200" b="1" dirty="0" smtClean="0">
                          <a:solidFill>
                            <a:srgbClr val="FFFFFF"/>
                          </a:solidFill>
                          <a:effectLst/>
                          <a:latin typeface="Avenir Next Regular"/>
                          <a:cs typeface="Avenir Next Regular"/>
                        </a:rPr>
                        <a:t>Avstralija</a:t>
                      </a:r>
                      <a:endParaRPr lang="sl-SI" sz="1200" b="1" dirty="0">
                        <a:solidFill>
                          <a:srgbClr val="FFFFFF"/>
                        </a:solidFill>
                        <a:effectLst/>
                        <a:latin typeface="Avenir Next Regular"/>
                        <a:ea typeface="MS Gothic"/>
                        <a:cs typeface="Avenir Next Regular"/>
                      </a:endParaRPr>
                    </a:p>
                  </a:txBody>
                  <a:tcPr marL="68580" marR="68580" marT="0" marB="0"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marL="365760" indent="-365760" algn="ctr">
                        <a:lnSpc>
                          <a:spcPct val="200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sl-SI" sz="1200" b="1" dirty="0" smtClean="0">
                          <a:solidFill>
                            <a:srgbClr val="FFFFFF"/>
                          </a:solidFill>
                          <a:effectLst/>
                          <a:latin typeface="Avenir Next Regular"/>
                          <a:cs typeface="Avenir Next Regular"/>
                        </a:rPr>
                        <a:t>ZDA</a:t>
                      </a:r>
                      <a:endParaRPr lang="sl-SI" sz="1200" b="1" dirty="0">
                        <a:solidFill>
                          <a:srgbClr val="FFFFFF"/>
                        </a:solidFill>
                        <a:effectLst/>
                        <a:latin typeface="Avenir Next Regular"/>
                        <a:ea typeface="MS Gothic"/>
                        <a:cs typeface="Avenir Next Regular"/>
                      </a:endParaRPr>
                    </a:p>
                  </a:txBody>
                  <a:tcPr marL="68580" marR="68580" marT="0" marB="0"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marL="365760" indent="-365760" algn="ctr">
                        <a:lnSpc>
                          <a:spcPct val="200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sl-SI" sz="1200" b="1" dirty="0" smtClean="0">
                          <a:solidFill>
                            <a:srgbClr val="FFFFFF"/>
                          </a:solidFill>
                          <a:effectLst/>
                          <a:latin typeface="Avenir Next Regular"/>
                          <a:ea typeface="MS Gothic"/>
                          <a:cs typeface="Avenir Next Regular"/>
                        </a:rPr>
                        <a:t>Kitajska</a:t>
                      </a:r>
                      <a:endParaRPr lang="sl-SI" sz="1200" b="1" dirty="0">
                        <a:solidFill>
                          <a:srgbClr val="FFFFFF"/>
                        </a:solidFill>
                        <a:effectLst/>
                        <a:latin typeface="Avenir Next Regular"/>
                        <a:ea typeface="MS Gothic"/>
                        <a:cs typeface="Avenir Next Regular"/>
                      </a:endParaRPr>
                    </a:p>
                  </a:txBody>
                  <a:tcPr marL="68580" marR="68580" marT="0" marB="0">
                    <a:solidFill>
                      <a:srgbClr val="808080"/>
                    </a:solidFill>
                  </a:tcPr>
                </a:tc>
                <a:tc>
                  <a:txBody>
                    <a:bodyPr/>
                    <a:lstStyle/>
                    <a:p>
                      <a:pPr marL="365760" indent="-365760" algn="ctr">
                        <a:lnSpc>
                          <a:spcPct val="200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sl-SI" sz="1200" b="1" dirty="0" smtClean="0">
                          <a:solidFill>
                            <a:srgbClr val="FFFFFF"/>
                          </a:solidFill>
                          <a:effectLst/>
                          <a:latin typeface="Avenir Next Regular"/>
                          <a:ea typeface="MS Gothic"/>
                          <a:cs typeface="Avenir Next Regular"/>
                        </a:rPr>
                        <a:t>EU</a:t>
                      </a:r>
                      <a:endParaRPr lang="sl-SI" sz="1200" b="1" dirty="0">
                        <a:solidFill>
                          <a:srgbClr val="FFFFFF"/>
                        </a:solidFill>
                        <a:effectLst/>
                        <a:latin typeface="Avenir Next Regular"/>
                        <a:ea typeface="MS Gothic"/>
                        <a:cs typeface="Avenir Next Regular"/>
                      </a:endParaRPr>
                    </a:p>
                  </a:txBody>
                  <a:tcPr marL="68580" marR="68580" marT="0" marB="0">
                    <a:solidFill>
                      <a:srgbClr val="808080"/>
                    </a:solidFill>
                  </a:tcPr>
                </a:tc>
              </a:tr>
              <a:tr h="693209">
                <a:tc>
                  <a:txBody>
                    <a:bodyPr/>
                    <a:lstStyle/>
                    <a:p>
                      <a:pPr marL="365760" indent="-365760">
                        <a:lnSpc>
                          <a:spcPct val="200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sl-SI" sz="1200" dirty="0" smtClean="0">
                          <a:effectLst/>
                          <a:latin typeface="Avenir Next Regular"/>
                          <a:cs typeface="Avenir Next Regular"/>
                        </a:rPr>
                        <a:t>Državne pomoči</a:t>
                      </a:r>
                      <a:endParaRPr lang="sl-SI" sz="1200" b="1" dirty="0">
                        <a:effectLst/>
                        <a:latin typeface="Avenir Next Regular"/>
                        <a:ea typeface="MS Gothic"/>
                        <a:cs typeface="Avenir Next Regular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365760" indent="-365760" algn="ctr">
                        <a:lnSpc>
                          <a:spcPct val="200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 smtClean="0">
                          <a:solidFill>
                            <a:schemeClr val="tx1"/>
                          </a:solidFill>
                          <a:effectLst/>
                          <a:latin typeface="Avenir Next Regular"/>
                          <a:cs typeface="Avenir Next Regular"/>
                        </a:rPr>
                        <a:t>3,</a:t>
                      </a:r>
                      <a:r>
                        <a:rPr lang="sl-SI" sz="1200" dirty="0" smtClean="0">
                          <a:solidFill>
                            <a:schemeClr val="tx1"/>
                          </a:solidFill>
                          <a:effectLst/>
                          <a:latin typeface="Avenir Next Regular"/>
                          <a:cs typeface="Avenir Next Regular"/>
                        </a:rPr>
                        <a:t>3</a:t>
                      </a:r>
                      <a:endParaRPr lang="sl-SI" sz="1200" b="1" dirty="0">
                        <a:solidFill>
                          <a:schemeClr val="tx1"/>
                        </a:solidFill>
                        <a:effectLst/>
                        <a:latin typeface="Avenir Next Regular"/>
                        <a:ea typeface="MS Gothic"/>
                        <a:cs typeface="Avenir Next Regular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65760" indent="-365760" algn="ctr">
                        <a:lnSpc>
                          <a:spcPct val="200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 smtClean="0">
                          <a:solidFill>
                            <a:schemeClr val="tx1"/>
                          </a:solidFill>
                          <a:effectLst/>
                          <a:latin typeface="Avenir Next Regular"/>
                          <a:cs typeface="Avenir Next Regular"/>
                        </a:rPr>
                        <a:t>2,4</a:t>
                      </a:r>
                      <a:endParaRPr lang="sl-SI" sz="1200" b="1" dirty="0">
                        <a:solidFill>
                          <a:schemeClr val="tx1"/>
                        </a:solidFill>
                        <a:effectLst/>
                        <a:latin typeface="Avenir Next Regular"/>
                        <a:ea typeface="MS Gothic"/>
                        <a:cs typeface="Avenir Next Regular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65760" indent="-365760" algn="ctr">
                        <a:lnSpc>
                          <a:spcPct val="200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sl-SI" sz="1200" b="1" dirty="0" smtClean="0">
                          <a:solidFill>
                            <a:schemeClr val="tx1"/>
                          </a:solidFill>
                          <a:effectLst/>
                          <a:latin typeface="Avenir Next Regular"/>
                          <a:ea typeface="MS Gothic"/>
                          <a:cs typeface="Avenir Next Regular"/>
                        </a:rPr>
                        <a:t>-</a:t>
                      </a:r>
                      <a:endParaRPr lang="sl-SI" sz="1200" b="1" dirty="0">
                        <a:solidFill>
                          <a:schemeClr val="tx1"/>
                        </a:solidFill>
                        <a:effectLst/>
                        <a:latin typeface="Avenir Next Regular"/>
                        <a:ea typeface="MS Gothic"/>
                        <a:cs typeface="Avenir Next Regular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65760" indent="-365760" algn="ctr">
                        <a:lnSpc>
                          <a:spcPct val="200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sl-SI" sz="1200" b="0" dirty="0" smtClean="0">
                          <a:solidFill>
                            <a:schemeClr val="tx1"/>
                          </a:solidFill>
                          <a:effectLst/>
                          <a:latin typeface="Avenir Next Regular"/>
                          <a:ea typeface="MS Gothic"/>
                          <a:cs typeface="Avenir Next Regular"/>
                        </a:rPr>
                        <a:t>0,5</a:t>
                      </a:r>
                      <a:endParaRPr lang="sl-SI" sz="1200" b="0" dirty="0">
                        <a:solidFill>
                          <a:schemeClr val="tx1"/>
                        </a:solidFill>
                        <a:effectLst/>
                        <a:latin typeface="Avenir Next Regular"/>
                        <a:ea typeface="MS Gothic"/>
                        <a:cs typeface="Avenir Next Regular"/>
                      </a:endParaRPr>
                    </a:p>
                  </a:txBody>
                  <a:tcPr marL="68580" marR="68580" marT="0" marB="0"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5148064" y="6165304"/>
            <a:ext cx="367240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0" dirty="0" err="1" smtClean="0">
                <a:latin typeface="Avenir Next Regular"/>
                <a:cs typeface="Avenir Next Regular"/>
              </a:rPr>
              <a:t>Vir</a:t>
            </a:r>
            <a:r>
              <a:rPr lang="sl-SI" sz="1000" b="0" dirty="0" smtClean="0">
                <a:latin typeface="Avenir Next Regular"/>
                <a:cs typeface="Avenir Next Regular"/>
              </a:rPr>
              <a:t>:</a:t>
            </a:r>
            <a:r>
              <a:rPr lang="sl-SI" sz="1000" b="0" dirty="0" err="1" smtClean="0">
                <a:latin typeface="Avenir Next Regular"/>
                <a:cs typeface="Avenir Next Regular"/>
              </a:rPr>
              <a:t>Industrial</a:t>
            </a:r>
            <a:r>
              <a:rPr lang="sl-SI" sz="1000" b="0" dirty="0" smtClean="0">
                <a:latin typeface="Avenir Next Regular"/>
                <a:cs typeface="Avenir Next Regular"/>
              </a:rPr>
              <a:t> </a:t>
            </a:r>
            <a:r>
              <a:rPr lang="sl-SI" sz="1000" b="0" dirty="0" err="1" smtClean="0">
                <a:latin typeface="Avenir Next Regular"/>
                <a:cs typeface="Avenir Next Regular"/>
              </a:rPr>
              <a:t>Policy</a:t>
            </a:r>
            <a:r>
              <a:rPr lang="sl-SI" sz="1000" b="0" dirty="0" smtClean="0">
                <a:latin typeface="Avenir Next Regular"/>
                <a:cs typeface="Avenir Next Regular"/>
              </a:rPr>
              <a:t> in </a:t>
            </a:r>
            <a:r>
              <a:rPr lang="sl-SI" sz="1000" b="0" dirty="0" err="1" smtClean="0">
                <a:latin typeface="Avenir Next Regular"/>
                <a:cs typeface="Avenir Next Regular"/>
              </a:rPr>
              <a:t>Retrospective</a:t>
            </a:r>
            <a:r>
              <a:rPr lang="sl-SI" sz="1000" b="0" dirty="0" smtClean="0">
                <a:latin typeface="Avenir Next Regular"/>
                <a:cs typeface="Avenir Next Regular"/>
              </a:rPr>
              <a:t>, Časnik Finance, 2014</a:t>
            </a:r>
            <a:endParaRPr lang="en-US" sz="1000" b="0" dirty="0">
              <a:latin typeface="Avenir Next Regular"/>
              <a:cs typeface="Avenir Next Regular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40714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15816" y="404664"/>
            <a:ext cx="6065513" cy="360338"/>
          </a:xfrm>
        </p:spPr>
        <p:txBody>
          <a:bodyPr/>
          <a:lstStyle/>
          <a:p>
            <a:pPr algn="r"/>
            <a:r>
              <a:rPr lang="sl-SI" sz="2400" dirty="0" smtClean="0">
                <a:solidFill>
                  <a:srgbClr val="000000"/>
                </a:solidFill>
                <a:latin typeface="Avenir Next Regular"/>
                <a:cs typeface="Avenir Next Regular"/>
              </a:rPr>
              <a:t>Struktura državne pomoči v Evropi, ZDA, Kitajski in Avstraliji(2008-2010</a:t>
            </a:r>
            <a:r>
              <a:rPr lang="sl-SI" sz="2400" dirty="0">
                <a:solidFill>
                  <a:srgbClr val="000000"/>
                </a:solidFill>
                <a:latin typeface="Avenir Next Regular"/>
                <a:cs typeface="Avenir Next Regular"/>
              </a:rPr>
              <a:t>)</a:t>
            </a:r>
            <a:endParaRPr lang="en-US" sz="2400" dirty="0">
              <a:solidFill>
                <a:srgbClr val="000000"/>
              </a:solidFill>
              <a:latin typeface="Avenir Next Regular"/>
              <a:cs typeface="Avenir Next Regular"/>
            </a:endParaRPr>
          </a:p>
        </p:txBody>
      </p:sp>
      <p:pic>
        <p:nvPicPr>
          <p:cNvPr id="5" name="Picture 4" descr="https://www.udg.edu/Portals/105/EMTM_Ljubljana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26995" b="6610"/>
          <a:stretch/>
        </p:blipFill>
        <p:spPr bwMode="auto">
          <a:xfrm>
            <a:off x="0" y="6313"/>
            <a:ext cx="574567" cy="57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cxnSp>
        <p:nvCxnSpPr>
          <p:cNvPr id="6" name="Straight Connector 5"/>
          <p:cNvCxnSpPr/>
          <p:nvPr/>
        </p:nvCxnSpPr>
        <p:spPr bwMode="auto">
          <a:xfrm>
            <a:off x="611560" y="764704"/>
            <a:ext cx="8532440" cy="0"/>
          </a:xfrm>
          <a:prstGeom prst="line">
            <a:avLst/>
          </a:prstGeom>
          <a:noFill/>
          <a:ln w="9525" cap="flat" cmpd="sng" algn="ctr">
            <a:solidFill>
              <a:schemeClr val="accent6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" name="Straight Connector 6"/>
          <p:cNvCxnSpPr/>
          <p:nvPr/>
        </p:nvCxnSpPr>
        <p:spPr bwMode="auto">
          <a:xfrm>
            <a:off x="611560" y="6021288"/>
            <a:ext cx="8532440" cy="0"/>
          </a:xfrm>
          <a:prstGeom prst="line">
            <a:avLst/>
          </a:prstGeom>
          <a:noFill/>
          <a:ln w="9525" cap="flat" cmpd="sng" algn="ctr">
            <a:solidFill>
              <a:schemeClr val="accent6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174562027"/>
              </p:ext>
            </p:extLst>
          </p:nvPr>
        </p:nvGraphicFramePr>
        <p:xfrm>
          <a:off x="622438" y="1347484"/>
          <a:ext cx="8231050" cy="4123618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3229482"/>
                <a:gridCol w="1296144"/>
                <a:gridCol w="1317127"/>
                <a:gridCol w="1224136"/>
                <a:gridCol w="1164161"/>
              </a:tblGrid>
              <a:tr h="529935"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sl-SI" sz="1200" dirty="0">
                        <a:effectLst/>
                        <a:latin typeface="Avenir Next Regular"/>
                        <a:ea typeface="Calibri"/>
                        <a:cs typeface="Avenir Next Regular"/>
                      </a:endParaRPr>
                    </a:p>
                  </a:txBody>
                  <a:tcPr marL="68580" marR="68580" marT="0" marB="0" anchor="ctr">
                    <a:solidFill>
                      <a:srgbClr val="FFFFFF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365760" indent="-365760" algn="ctr">
                        <a:lnSpc>
                          <a:spcPct val="200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sl-SI" sz="1400" b="1" dirty="0" smtClean="0">
                          <a:effectLst/>
                          <a:latin typeface="Avenir Next Regular"/>
                          <a:ea typeface="MS Gothic"/>
                          <a:cs typeface="Avenir Next Regular"/>
                        </a:rPr>
                        <a:t>%</a:t>
                      </a:r>
                      <a:r>
                        <a:rPr lang="sl-SI" sz="1400" b="1" baseline="0" dirty="0" smtClean="0">
                          <a:effectLst/>
                          <a:latin typeface="Avenir Next Regular"/>
                          <a:ea typeface="MS Gothic"/>
                          <a:cs typeface="Avenir Next Regular"/>
                        </a:rPr>
                        <a:t> BDP</a:t>
                      </a:r>
                      <a:endParaRPr lang="sl-SI" sz="1400" b="1" dirty="0">
                        <a:effectLst/>
                        <a:latin typeface="Avenir Next Regular"/>
                        <a:ea typeface="MS Gothic"/>
                        <a:cs typeface="Avenir Next Regular"/>
                      </a:endParaRPr>
                    </a:p>
                  </a:txBody>
                  <a:tcPr marL="68580" marR="68580" marT="0" marB="0">
                    <a:solidFill>
                      <a:srgbClr val="B900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365760" indent="-365760" algn="ctr">
                        <a:lnSpc>
                          <a:spcPct val="200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endParaRPr lang="sl-SI" sz="1200" b="1" dirty="0">
                        <a:effectLst/>
                        <a:latin typeface="Avenir Next Regular"/>
                        <a:ea typeface="MS Gothic"/>
                        <a:cs typeface="Avenir Next Regular"/>
                      </a:endParaRPr>
                    </a:p>
                  </a:txBody>
                  <a:tcPr marL="68580" marR="68580" marT="0" marB="0">
                    <a:solidFill>
                      <a:srgbClr val="B900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365760" indent="-365760" algn="ctr">
                        <a:lnSpc>
                          <a:spcPct val="200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endParaRPr lang="sl-SI" sz="1200" b="1" dirty="0">
                        <a:effectLst/>
                        <a:latin typeface="Avenir Next Regular"/>
                        <a:ea typeface="MS Gothic"/>
                        <a:cs typeface="Avenir Next Regular"/>
                      </a:endParaRPr>
                    </a:p>
                  </a:txBody>
                  <a:tcPr marL="68580" marR="68580" marT="0" marB="0">
                    <a:solidFill>
                      <a:srgbClr val="B90000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365760" indent="-365760" algn="ctr">
                        <a:lnSpc>
                          <a:spcPct val="200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endParaRPr lang="sl-SI" sz="1200" b="1" dirty="0">
                        <a:effectLst/>
                        <a:latin typeface="Avenir Next Regular"/>
                        <a:ea typeface="MS Gothic"/>
                        <a:cs typeface="Avenir Next Regular"/>
                      </a:endParaRPr>
                    </a:p>
                  </a:txBody>
                  <a:tcPr marL="68580" marR="68580" marT="0" marB="0">
                    <a:solidFill>
                      <a:srgbClr val="B90000"/>
                    </a:solidFill>
                  </a:tcPr>
                </a:tc>
              </a:tr>
              <a:tr h="529935"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200" dirty="0">
                          <a:effectLst/>
                          <a:latin typeface="Avenir Next Regular"/>
                          <a:cs typeface="Avenir Next Regular"/>
                        </a:rPr>
                        <a:t> </a:t>
                      </a:r>
                      <a:endParaRPr lang="sl-SI" sz="1200" dirty="0">
                        <a:effectLst/>
                        <a:latin typeface="Avenir Next Regular"/>
                        <a:ea typeface="Calibri"/>
                        <a:cs typeface="Avenir Next Regular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365760" indent="-365760" algn="ctr">
                        <a:lnSpc>
                          <a:spcPct val="200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sl-SI" sz="1200" b="1" dirty="0" smtClean="0">
                          <a:solidFill>
                            <a:srgbClr val="FFFFFF"/>
                          </a:solidFill>
                          <a:effectLst/>
                          <a:latin typeface="Avenir Next Regular"/>
                          <a:cs typeface="Avenir Next Regular"/>
                        </a:rPr>
                        <a:t>Avstralija</a:t>
                      </a:r>
                      <a:endParaRPr lang="sl-SI" sz="1200" b="1" dirty="0">
                        <a:solidFill>
                          <a:srgbClr val="FFFFFF"/>
                        </a:solidFill>
                        <a:effectLst/>
                        <a:latin typeface="Avenir Next Regular"/>
                        <a:ea typeface="MS Gothic"/>
                        <a:cs typeface="Avenir Next Regular"/>
                      </a:endParaRPr>
                    </a:p>
                  </a:txBody>
                  <a:tcPr marL="68580" marR="68580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365760" indent="-365760" algn="ctr">
                        <a:lnSpc>
                          <a:spcPct val="200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sl-SI" sz="1200" b="1" dirty="0" smtClean="0">
                          <a:solidFill>
                            <a:srgbClr val="FFFFFF"/>
                          </a:solidFill>
                          <a:effectLst/>
                          <a:latin typeface="Avenir Next Regular"/>
                          <a:cs typeface="Avenir Next Regular"/>
                        </a:rPr>
                        <a:t>ZDA</a:t>
                      </a:r>
                      <a:endParaRPr lang="sl-SI" sz="1200" b="1" dirty="0">
                        <a:solidFill>
                          <a:srgbClr val="FFFFFF"/>
                        </a:solidFill>
                        <a:effectLst/>
                        <a:latin typeface="Avenir Next Regular"/>
                        <a:ea typeface="MS Gothic"/>
                        <a:cs typeface="Avenir Next Regular"/>
                      </a:endParaRPr>
                    </a:p>
                  </a:txBody>
                  <a:tcPr marL="68580" marR="68580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365760" indent="-365760" algn="ctr">
                        <a:lnSpc>
                          <a:spcPct val="200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sl-SI" sz="1200" b="1" dirty="0" smtClean="0">
                          <a:solidFill>
                            <a:srgbClr val="FFFFFF"/>
                          </a:solidFill>
                          <a:effectLst/>
                          <a:latin typeface="Avenir Next Regular"/>
                          <a:ea typeface="MS Gothic"/>
                          <a:cs typeface="Avenir Next Regular"/>
                        </a:rPr>
                        <a:t>Kitajska</a:t>
                      </a:r>
                      <a:endParaRPr lang="sl-SI" sz="1200" b="1" dirty="0">
                        <a:solidFill>
                          <a:srgbClr val="FFFFFF"/>
                        </a:solidFill>
                        <a:effectLst/>
                        <a:latin typeface="Avenir Next Regular"/>
                        <a:ea typeface="MS Gothic"/>
                        <a:cs typeface="Avenir Next Regular"/>
                      </a:endParaRPr>
                    </a:p>
                  </a:txBody>
                  <a:tcPr marL="68580" marR="68580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365760" indent="-365760" algn="ctr">
                        <a:lnSpc>
                          <a:spcPct val="200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</a:pPr>
                      <a:r>
                        <a:rPr lang="sl-SI" sz="1200" b="1" dirty="0" smtClean="0">
                          <a:effectLst/>
                          <a:latin typeface="Avenir Next Regular"/>
                          <a:ea typeface="MS Gothic"/>
                          <a:cs typeface="Avenir Next Regular"/>
                        </a:rPr>
                        <a:t>EU</a:t>
                      </a:r>
                      <a:endParaRPr lang="sl-SI" sz="1200" b="1" dirty="0">
                        <a:effectLst/>
                        <a:latin typeface="Avenir Next Regular"/>
                        <a:ea typeface="MS Gothic"/>
                        <a:cs typeface="Avenir Next Regular"/>
                      </a:endParaRPr>
                    </a:p>
                  </a:txBody>
                  <a:tcPr marL="68580" marR="68580" marT="0" marB="0">
                    <a:solidFill>
                      <a:schemeClr val="accent1"/>
                    </a:solidFill>
                  </a:tcPr>
                </a:tc>
              </a:tr>
              <a:tr h="541832"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200" b="1" dirty="0" err="1" smtClean="0">
                          <a:effectLst/>
                          <a:latin typeface="Avenir Next Regular"/>
                          <a:cs typeface="Avenir Next Regular"/>
                        </a:rPr>
                        <a:t>Infrastru</a:t>
                      </a:r>
                      <a:r>
                        <a:rPr lang="sl-SI" sz="1200" b="1" dirty="0" smtClean="0">
                          <a:effectLst/>
                          <a:latin typeface="Avenir Next Regular"/>
                          <a:cs typeface="Avenir Next Regular"/>
                        </a:rPr>
                        <a:t>ktura</a:t>
                      </a:r>
                      <a:endParaRPr lang="sl-SI" sz="1200" b="1" dirty="0">
                        <a:effectLst/>
                        <a:latin typeface="Avenir Next Regular"/>
                        <a:ea typeface="Calibri"/>
                        <a:cs typeface="Avenir Next Regular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venir Next Regular"/>
                          <a:cs typeface="Avenir Next Regular"/>
                        </a:rPr>
                        <a:t>0,8</a:t>
                      </a:r>
                    </a:p>
                  </a:txBody>
                  <a:tcPr marL="12700" marR="12700" marT="12700" marB="0" anchor="ctr"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venir Next Regular"/>
                          <a:cs typeface="Avenir Next Regular"/>
                        </a:rPr>
                        <a:t>0,7</a:t>
                      </a:r>
                    </a:p>
                  </a:txBody>
                  <a:tcPr marL="12700" marR="12700" marT="12700" marB="0" anchor="ctr"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venir Next Regular"/>
                          <a:cs typeface="Avenir Next Regular"/>
                        </a:rPr>
                        <a:t>5,0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venir Next Regular"/>
                        <a:cs typeface="Avenir Next Regular"/>
                      </a:endParaRPr>
                    </a:p>
                  </a:txBody>
                  <a:tcPr marL="12700" marR="12700" marT="12700" marB="0" anchor="ctr"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C00000"/>
                          </a:solidFill>
                          <a:effectLst/>
                          <a:latin typeface="Avenir Next Regular"/>
                          <a:cs typeface="Avenir Next Regular"/>
                        </a:rPr>
                        <a:t>0,25</a:t>
                      </a:r>
                    </a:p>
                  </a:txBody>
                  <a:tcPr marL="12700" marR="12700" marT="12700" marB="0" anchor="ctr">
                    <a:solidFill>
                      <a:srgbClr val="BFBFBF"/>
                    </a:solidFill>
                  </a:tcPr>
                </a:tc>
              </a:tr>
              <a:tr h="542190"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200" b="1" dirty="0" smtClean="0">
                          <a:effectLst/>
                          <a:latin typeface="Avenir Next Regular"/>
                          <a:cs typeface="Avenir Next Regular"/>
                        </a:rPr>
                        <a:t>R&amp;</a:t>
                      </a:r>
                      <a:r>
                        <a:rPr lang="sl-SI" sz="1200" b="1" dirty="0" smtClean="0">
                          <a:effectLst/>
                          <a:latin typeface="Avenir Next Regular"/>
                          <a:cs typeface="Avenir Next Regular"/>
                        </a:rPr>
                        <a:t>R,</a:t>
                      </a:r>
                      <a:r>
                        <a:rPr lang="sl-SI" sz="1200" b="1" baseline="0" dirty="0" smtClean="0">
                          <a:effectLst/>
                          <a:latin typeface="Avenir Next Regular"/>
                          <a:cs typeface="Avenir Next Regular"/>
                        </a:rPr>
                        <a:t> inovacije</a:t>
                      </a:r>
                      <a:endParaRPr lang="sl-SI" sz="1200" b="1" dirty="0">
                        <a:effectLst/>
                        <a:latin typeface="Avenir Next Regular"/>
                        <a:ea typeface="Calibri"/>
                        <a:cs typeface="Avenir Next Regular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venir Next Regular"/>
                          <a:cs typeface="Avenir Next Regular"/>
                        </a:rPr>
                        <a:t>0,25</a:t>
                      </a:r>
                    </a:p>
                  </a:txBody>
                  <a:tcPr marL="12700" marR="12700" marT="12700" marB="0" anchor="ctr"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venir Next Regular"/>
                          <a:cs typeface="Avenir Next Regular"/>
                        </a:rPr>
                        <a:t>0,11</a:t>
                      </a:r>
                    </a:p>
                  </a:txBody>
                  <a:tcPr marL="12700" marR="12700" marT="12700" marB="0" anchor="ctr"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venir Next Regular"/>
                          <a:cs typeface="Avenir Next Regular"/>
                        </a:rPr>
                        <a:t>1,0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venir Next Regular"/>
                        <a:cs typeface="Avenir Next Regular"/>
                      </a:endParaRPr>
                    </a:p>
                  </a:txBody>
                  <a:tcPr marL="12700" marR="12700" marT="12700" marB="0" anchor="ctr"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C00000"/>
                          </a:solidFill>
                          <a:effectLst/>
                          <a:latin typeface="Avenir Next Regular"/>
                          <a:cs typeface="Avenir Next Regular"/>
                        </a:rPr>
                        <a:t>0,02</a:t>
                      </a:r>
                    </a:p>
                  </a:txBody>
                  <a:tcPr marL="12700" marR="12700" marT="12700" marB="0" anchor="ctr">
                    <a:solidFill>
                      <a:srgbClr val="BFBFBF"/>
                    </a:solidFill>
                  </a:tcPr>
                </a:tc>
              </a:tr>
              <a:tr h="546638"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sl-SI" sz="1200" b="1" dirty="0" smtClean="0">
                          <a:effectLst/>
                          <a:latin typeface="Avenir Next Regular"/>
                          <a:cs typeface="Avenir Next Regular"/>
                        </a:rPr>
                        <a:t>Izobraževanje (infrastruktura)</a:t>
                      </a:r>
                      <a:endParaRPr lang="sl-SI" sz="1200" b="1" dirty="0">
                        <a:effectLst/>
                        <a:latin typeface="Avenir Next Regular"/>
                        <a:ea typeface="Calibri"/>
                        <a:cs typeface="Avenir Next Regular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venir Next Regular"/>
                          <a:cs typeface="Avenir Next Regular"/>
                        </a:rPr>
                        <a:t>1,4</a:t>
                      </a:r>
                    </a:p>
                  </a:txBody>
                  <a:tcPr marL="12700" marR="12700" marT="12700" marB="0" anchor="ctr"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venir Next Regular"/>
                          <a:cs typeface="Avenir Next Regular"/>
                        </a:rPr>
                        <a:t>0,6</a:t>
                      </a:r>
                    </a:p>
                  </a:txBody>
                  <a:tcPr marL="12700" marR="12700" marT="12700" marB="0" anchor="ctr"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venir Next Regular"/>
                          <a:cs typeface="Avenir Next Regular"/>
                        </a:rPr>
                        <a:t>0,4</a:t>
                      </a:r>
                    </a:p>
                  </a:txBody>
                  <a:tcPr marL="12700" marR="12700" marT="12700" marB="0" anchor="ctr"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C00000"/>
                          </a:solidFill>
                          <a:effectLst/>
                          <a:latin typeface="Avenir Next Regular"/>
                          <a:cs typeface="Avenir Next Regular"/>
                        </a:rPr>
                        <a:t>0,04</a:t>
                      </a:r>
                    </a:p>
                  </a:txBody>
                  <a:tcPr marL="12700" marR="12700" marT="12700" marB="0" anchor="ctr">
                    <a:solidFill>
                      <a:srgbClr val="BFBFBF"/>
                    </a:solidFill>
                  </a:tcPr>
                </a:tc>
              </a:tr>
              <a:tr h="474867"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sl-SI" sz="1200" b="1" dirty="0" smtClean="0">
                          <a:effectLst/>
                          <a:latin typeface="Avenir Next Regular"/>
                          <a:ea typeface="+mn-ea"/>
                          <a:cs typeface="Avenir Next Regular"/>
                        </a:rPr>
                        <a:t>Varstvo</a:t>
                      </a:r>
                      <a:r>
                        <a:rPr lang="sl-SI" sz="1200" b="1" baseline="0" dirty="0" smtClean="0">
                          <a:effectLst/>
                          <a:latin typeface="Avenir Next Regular"/>
                          <a:ea typeface="+mn-ea"/>
                          <a:cs typeface="Avenir Next Regular"/>
                        </a:rPr>
                        <a:t> okolja</a:t>
                      </a:r>
                      <a:endParaRPr lang="sl-SI" sz="1200" b="1" dirty="0">
                        <a:effectLst/>
                        <a:latin typeface="Avenir Next Regular"/>
                        <a:ea typeface="Calibri"/>
                        <a:cs typeface="Avenir Next Regular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venir Next Regular"/>
                          <a:cs typeface="Avenir Next Regular"/>
                        </a:rPr>
                        <a:t>0,48</a:t>
                      </a:r>
                    </a:p>
                  </a:txBody>
                  <a:tcPr marL="12700" marR="12700" marT="12700" marB="0" anchor="ctr"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venir Next Regular"/>
                          <a:cs typeface="Avenir Next Regular"/>
                        </a:rPr>
                        <a:t>0,41</a:t>
                      </a:r>
                    </a:p>
                  </a:txBody>
                  <a:tcPr marL="12700" marR="12700" marT="12700" marB="0" anchor="ctr"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venir Next Regular"/>
                          <a:cs typeface="Avenir Next Regular"/>
                        </a:rPr>
                        <a:t>0,6</a:t>
                      </a:r>
                    </a:p>
                  </a:txBody>
                  <a:tcPr marL="12700" marR="12700" marT="12700" marB="0" anchor="ctr"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C00000"/>
                          </a:solidFill>
                          <a:effectLst/>
                          <a:latin typeface="Avenir Next Regular"/>
                          <a:cs typeface="Avenir Next Regular"/>
                        </a:rPr>
                        <a:t>0,04</a:t>
                      </a:r>
                    </a:p>
                  </a:txBody>
                  <a:tcPr marL="12700" marR="12700" marT="12700" marB="0" anchor="ctr">
                    <a:solidFill>
                      <a:srgbClr val="BFBFBF"/>
                    </a:solidFill>
                  </a:tcPr>
                </a:tc>
              </a:tr>
              <a:tr h="474867"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GB" sz="1200" b="1" dirty="0">
                          <a:effectLst/>
                          <a:latin typeface="Avenir Next Regular"/>
                          <a:cs typeface="Avenir Next Regular"/>
                        </a:rPr>
                        <a:t>IT </a:t>
                      </a:r>
                      <a:r>
                        <a:rPr lang="sl-SI" sz="1200" b="1" dirty="0" smtClean="0">
                          <a:effectLst/>
                          <a:latin typeface="Avenir Next Regular"/>
                          <a:cs typeface="Avenir Next Regular"/>
                        </a:rPr>
                        <a:t>panoga</a:t>
                      </a:r>
                      <a:endParaRPr lang="sl-SI" sz="1200" b="1" dirty="0">
                        <a:effectLst/>
                        <a:latin typeface="Avenir Next Regular"/>
                        <a:ea typeface="Calibri"/>
                        <a:cs typeface="Avenir Next Regular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venir Next Regular"/>
                          <a:cs typeface="Avenir Next Regular"/>
                        </a:rPr>
                        <a:t>3</a:t>
                      </a:r>
                    </a:p>
                  </a:txBody>
                  <a:tcPr marL="12700" marR="12700" marT="12700" marB="0" anchor="ctr"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venir Next Regular"/>
                          <a:cs typeface="Avenir Next Regular"/>
                        </a:rPr>
                        <a:t>0,05</a:t>
                      </a:r>
                    </a:p>
                  </a:txBody>
                  <a:tcPr marL="12700" marR="12700" marT="12700" marB="0" anchor="ctr"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venir Next Regular"/>
                          <a:cs typeface="Avenir Next Regular"/>
                        </a:rPr>
                        <a:t> -</a:t>
                      </a:r>
                    </a:p>
                  </a:txBody>
                  <a:tcPr marL="12700" marR="12700" marT="12700" marB="0" anchor="ctr"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C00000"/>
                          </a:solidFill>
                          <a:effectLst/>
                          <a:latin typeface="Avenir Next Regular"/>
                          <a:cs typeface="Avenir Next Regular"/>
                        </a:rPr>
                        <a:t>0,01</a:t>
                      </a:r>
                    </a:p>
                  </a:txBody>
                  <a:tcPr marL="12700" marR="12700" marT="12700" marB="0" anchor="ctr">
                    <a:solidFill>
                      <a:srgbClr val="BFBFBF"/>
                    </a:solidFill>
                  </a:tcPr>
                </a:tc>
              </a:tr>
              <a:tr h="483354">
                <a:tc>
                  <a:txBody>
                    <a:bodyPr/>
                    <a:lstStyle/>
                    <a:p>
                      <a:pPr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sl-SI" sz="1200" b="1" dirty="0" smtClean="0">
                          <a:effectLst/>
                          <a:latin typeface="Avenir Next Regular"/>
                          <a:cs typeface="Avenir Next Regular"/>
                        </a:rPr>
                        <a:t>Avtomobilska panoga</a:t>
                      </a:r>
                      <a:endParaRPr lang="sl-SI" sz="1200" b="1" dirty="0">
                        <a:effectLst/>
                        <a:latin typeface="Avenir Next Regular"/>
                        <a:ea typeface="Calibri"/>
                        <a:cs typeface="Avenir Next Regular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venir Next Regular"/>
                          <a:cs typeface="Avenir Next Regular"/>
                        </a:rPr>
                        <a:t>0,47</a:t>
                      </a:r>
                    </a:p>
                  </a:txBody>
                  <a:tcPr marL="12700" marR="12700" marT="1270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venir Next Regular"/>
                          <a:cs typeface="Avenir Next Regular"/>
                        </a:rPr>
                        <a:t>0,12</a:t>
                      </a:r>
                    </a:p>
                  </a:txBody>
                  <a:tcPr marL="12700" marR="12700" marT="1270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venir Next Regular"/>
                          <a:cs typeface="Avenir Next Regular"/>
                        </a:rPr>
                        <a:t>-</a:t>
                      </a:r>
                    </a:p>
                  </a:txBody>
                  <a:tcPr marL="12700" marR="12700" marT="1270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 dirty="0">
                          <a:solidFill>
                            <a:srgbClr val="C00000"/>
                          </a:solidFill>
                          <a:effectLst/>
                          <a:latin typeface="Avenir Next Regular"/>
                          <a:cs typeface="Avenir Next Regular"/>
                        </a:rPr>
                        <a:t>0,16</a:t>
                      </a:r>
                    </a:p>
                  </a:txBody>
                  <a:tcPr marL="12700" marR="12700" marT="12700" marB="0"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5148064" y="6165304"/>
            <a:ext cx="367240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0" dirty="0" err="1" smtClean="0">
                <a:latin typeface="Avenir Next Regular"/>
                <a:cs typeface="Avenir Next Regular"/>
              </a:rPr>
              <a:t>Vir</a:t>
            </a:r>
            <a:r>
              <a:rPr lang="sl-SI" sz="1000" b="0" dirty="0" smtClean="0">
                <a:latin typeface="Avenir Next Regular"/>
                <a:cs typeface="Avenir Next Regular"/>
              </a:rPr>
              <a:t>:</a:t>
            </a:r>
            <a:r>
              <a:rPr lang="sl-SI" sz="1000" b="0" dirty="0" err="1" smtClean="0">
                <a:latin typeface="Avenir Next Regular"/>
                <a:cs typeface="Avenir Next Regular"/>
              </a:rPr>
              <a:t>Industrial</a:t>
            </a:r>
            <a:r>
              <a:rPr lang="sl-SI" sz="1000" b="0" dirty="0" smtClean="0">
                <a:latin typeface="Avenir Next Regular"/>
                <a:cs typeface="Avenir Next Regular"/>
              </a:rPr>
              <a:t> </a:t>
            </a:r>
            <a:r>
              <a:rPr lang="sl-SI" sz="1000" b="0" dirty="0" err="1" smtClean="0">
                <a:latin typeface="Avenir Next Regular"/>
                <a:cs typeface="Avenir Next Regular"/>
              </a:rPr>
              <a:t>Policy</a:t>
            </a:r>
            <a:r>
              <a:rPr lang="sl-SI" sz="1000" b="0" dirty="0" smtClean="0">
                <a:latin typeface="Avenir Next Regular"/>
                <a:cs typeface="Avenir Next Regular"/>
              </a:rPr>
              <a:t> in </a:t>
            </a:r>
            <a:r>
              <a:rPr lang="sl-SI" sz="1000" b="0" dirty="0" err="1" smtClean="0">
                <a:latin typeface="Avenir Next Regular"/>
                <a:cs typeface="Avenir Next Regular"/>
              </a:rPr>
              <a:t>Retrospective</a:t>
            </a:r>
            <a:r>
              <a:rPr lang="sl-SI" sz="1000" b="0" dirty="0" smtClean="0">
                <a:latin typeface="Avenir Next Regular"/>
                <a:cs typeface="Avenir Next Regular"/>
              </a:rPr>
              <a:t>, Časnik Finance, 2014</a:t>
            </a:r>
            <a:endParaRPr lang="en-US" sz="1000" b="0" dirty="0">
              <a:latin typeface="Avenir Next Regular"/>
              <a:cs typeface="Avenir Next Regular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64422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3928291903"/>
              </p:ext>
            </p:extLst>
          </p:nvPr>
        </p:nvGraphicFramePr>
        <p:xfrm>
          <a:off x="539552" y="1556792"/>
          <a:ext cx="8315176" cy="39604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itle 1"/>
          <p:cNvSpPr txBox="1">
            <a:spLocks/>
          </p:cNvSpPr>
          <p:nvPr/>
        </p:nvSpPr>
        <p:spPr bwMode="auto">
          <a:xfrm>
            <a:off x="1691680" y="188640"/>
            <a:ext cx="7452320" cy="4687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FFFF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FFFF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FFFF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FFFF"/>
                </a:solidFill>
                <a:latin typeface="Arial" charset="0"/>
              </a:defRPr>
            </a:lvl5pPr>
            <a:lvl6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FFFF"/>
                </a:solidFill>
                <a:latin typeface="Arial" charset="0"/>
              </a:defRPr>
            </a:lvl6pPr>
            <a:lvl7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FFFF"/>
                </a:solidFill>
                <a:latin typeface="Arial" charset="0"/>
              </a:defRPr>
            </a:lvl7pPr>
            <a:lvl8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FFFF"/>
                </a:solidFill>
                <a:latin typeface="Arial" charset="0"/>
              </a:defRPr>
            </a:lvl8pPr>
            <a:lvl9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FFFF"/>
                </a:solidFill>
                <a:latin typeface="Arial" charset="0"/>
              </a:defRPr>
            </a:lvl9pPr>
          </a:lstStyle>
          <a:p>
            <a:pPr algn="just"/>
            <a:r>
              <a:rPr lang="sl-SI" sz="2400" b="0" dirty="0" smtClean="0">
                <a:solidFill>
                  <a:srgbClr val="000000"/>
                </a:solidFill>
                <a:latin typeface="Avenir Next Regular"/>
                <a:cs typeface="Avenir Next Regular"/>
              </a:rPr>
              <a:t>Delež državnih pomoči  v Sloveniji v BDP po letih v %</a:t>
            </a:r>
            <a:endParaRPr lang="sl-SI" sz="2400" b="0" dirty="0">
              <a:solidFill>
                <a:srgbClr val="000000"/>
              </a:solidFill>
              <a:latin typeface="Avenir Next Regular"/>
              <a:cs typeface="Avenir Next Regular"/>
            </a:endParaRPr>
          </a:p>
        </p:txBody>
      </p:sp>
      <p:pic>
        <p:nvPicPr>
          <p:cNvPr id="6" name="Picture 5" descr="https://www.udg.edu/Portals/105/EMTM_Ljubljana.jp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26995" b="6610"/>
          <a:stretch/>
        </p:blipFill>
        <p:spPr bwMode="auto">
          <a:xfrm>
            <a:off x="0" y="6313"/>
            <a:ext cx="574567" cy="57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cxnSp>
        <p:nvCxnSpPr>
          <p:cNvPr id="7" name="Straight Connector 6"/>
          <p:cNvCxnSpPr/>
          <p:nvPr/>
        </p:nvCxnSpPr>
        <p:spPr bwMode="auto">
          <a:xfrm>
            <a:off x="611560" y="764704"/>
            <a:ext cx="8532440" cy="0"/>
          </a:xfrm>
          <a:prstGeom prst="line">
            <a:avLst/>
          </a:prstGeom>
          <a:noFill/>
          <a:ln w="9525" cap="flat" cmpd="sng" algn="ctr">
            <a:solidFill>
              <a:schemeClr val="accent6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" name="Straight Connector 7"/>
          <p:cNvCxnSpPr/>
          <p:nvPr/>
        </p:nvCxnSpPr>
        <p:spPr bwMode="auto">
          <a:xfrm>
            <a:off x="611560" y="6021288"/>
            <a:ext cx="8532440" cy="0"/>
          </a:xfrm>
          <a:prstGeom prst="line">
            <a:avLst/>
          </a:prstGeom>
          <a:noFill/>
          <a:ln w="9525" cap="flat" cmpd="sng" algn="ctr">
            <a:solidFill>
              <a:schemeClr val="accent6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" name="TextBox 1"/>
          <p:cNvSpPr txBox="1"/>
          <p:nvPr/>
        </p:nvSpPr>
        <p:spPr>
          <a:xfrm>
            <a:off x="5724128" y="6165304"/>
            <a:ext cx="309634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0" dirty="0" err="1" smtClean="0">
                <a:latin typeface="Avenir Next Regular"/>
                <a:cs typeface="Avenir Next Regular"/>
              </a:rPr>
              <a:t>Vir</a:t>
            </a:r>
            <a:r>
              <a:rPr lang="en-US" sz="1000" b="0" dirty="0" smtClean="0">
                <a:latin typeface="Avenir Next Regular"/>
                <a:cs typeface="Avenir Next Regular"/>
              </a:rPr>
              <a:t>: </a:t>
            </a:r>
            <a:r>
              <a:rPr lang="en-US" sz="1000" b="0" dirty="0" err="1" smtClean="0">
                <a:latin typeface="Avenir Next Regular"/>
                <a:cs typeface="Avenir Next Regular"/>
              </a:rPr>
              <a:t>Ministrstvo</a:t>
            </a:r>
            <a:r>
              <a:rPr lang="en-US" sz="1000" b="0" dirty="0" smtClean="0">
                <a:latin typeface="Avenir Next Regular"/>
                <a:cs typeface="Avenir Next Regular"/>
              </a:rPr>
              <a:t> </a:t>
            </a:r>
            <a:r>
              <a:rPr lang="en-US" sz="1000" b="0" dirty="0" err="1" smtClean="0">
                <a:latin typeface="Avenir Next Regular"/>
                <a:cs typeface="Avenir Next Regular"/>
              </a:rPr>
              <a:t>za</a:t>
            </a:r>
            <a:r>
              <a:rPr lang="en-US" sz="1000" b="0" dirty="0" smtClean="0">
                <a:latin typeface="Avenir Next Regular"/>
                <a:cs typeface="Avenir Next Regular"/>
              </a:rPr>
              <a:t> finance</a:t>
            </a:r>
            <a:endParaRPr lang="en-US" sz="1000" b="0" dirty="0">
              <a:latin typeface="Avenir Next Regular"/>
              <a:cs typeface="Avenir Next Regular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272316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ttps://www.udg.edu/Portals/105/EMTM_Ljubljana.jp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26995" b="6610"/>
          <a:stretch/>
        </p:blipFill>
        <p:spPr bwMode="auto">
          <a:xfrm>
            <a:off x="0" y="6313"/>
            <a:ext cx="574567" cy="57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cxnSp>
        <p:nvCxnSpPr>
          <p:cNvPr id="6" name="Straight Connector 5"/>
          <p:cNvCxnSpPr/>
          <p:nvPr/>
        </p:nvCxnSpPr>
        <p:spPr bwMode="auto">
          <a:xfrm>
            <a:off x="611560" y="764704"/>
            <a:ext cx="8532440" cy="0"/>
          </a:xfrm>
          <a:prstGeom prst="line">
            <a:avLst/>
          </a:prstGeom>
          <a:noFill/>
          <a:ln w="9525" cap="flat" cmpd="sng" algn="ctr">
            <a:solidFill>
              <a:schemeClr val="accent6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" name="Straight Connector 6"/>
          <p:cNvCxnSpPr/>
          <p:nvPr/>
        </p:nvCxnSpPr>
        <p:spPr bwMode="auto">
          <a:xfrm>
            <a:off x="611560" y="6021288"/>
            <a:ext cx="8532440" cy="0"/>
          </a:xfrm>
          <a:prstGeom prst="line">
            <a:avLst/>
          </a:prstGeom>
          <a:noFill/>
          <a:ln w="9525" cap="flat" cmpd="sng" algn="ctr">
            <a:solidFill>
              <a:schemeClr val="accent6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" name="Title 7"/>
          <p:cNvSpPr txBox="1">
            <a:spLocks/>
          </p:cNvSpPr>
          <p:nvPr/>
        </p:nvSpPr>
        <p:spPr bwMode="auto">
          <a:xfrm>
            <a:off x="539552" y="152400"/>
            <a:ext cx="8452048" cy="5402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FFFF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FFFF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FFFF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FFFF"/>
                </a:solidFill>
                <a:latin typeface="Arial" charset="0"/>
              </a:defRPr>
            </a:lvl5pPr>
            <a:lvl6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FFFF"/>
                </a:solidFill>
                <a:latin typeface="Arial" charset="0"/>
              </a:defRPr>
            </a:lvl6pPr>
            <a:lvl7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FFFF"/>
                </a:solidFill>
                <a:latin typeface="Arial" charset="0"/>
              </a:defRPr>
            </a:lvl7pPr>
            <a:lvl8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FFFF"/>
                </a:solidFill>
                <a:latin typeface="Arial" charset="0"/>
              </a:defRPr>
            </a:lvl8pPr>
            <a:lvl9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FFFF"/>
                </a:solidFill>
                <a:latin typeface="Arial" charset="0"/>
              </a:defRPr>
            </a:lvl9pPr>
          </a:lstStyle>
          <a:p>
            <a:pPr algn="r"/>
            <a:r>
              <a:rPr lang="sl-SI" sz="2200" b="0" dirty="0" smtClean="0">
                <a:solidFill>
                  <a:schemeClr val="tx1"/>
                </a:solidFill>
                <a:latin typeface="Avenir Next Regular"/>
                <a:cs typeface="Avenir Next Regular"/>
              </a:rPr>
              <a:t>Spreminjanje deleža državnih pomoči v Sloveniji znotraj posameznih sektorjev</a:t>
            </a:r>
            <a:endParaRPr lang="en-US" sz="2200" b="0" dirty="0">
              <a:solidFill>
                <a:schemeClr val="tx1"/>
              </a:solidFill>
              <a:latin typeface="Avenir Next Regular"/>
              <a:cs typeface="Avenir Next Regular"/>
            </a:endParaRPr>
          </a:p>
        </p:txBody>
      </p:sp>
      <p:graphicFrame>
        <p:nvGraphicFramePr>
          <p:cNvPr id="9" name="Chart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3521465245"/>
              </p:ext>
            </p:extLst>
          </p:nvPr>
        </p:nvGraphicFramePr>
        <p:xfrm>
          <a:off x="611560" y="1196752"/>
          <a:ext cx="8136904" cy="44644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5724128" y="6165304"/>
            <a:ext cx="309634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0" dirty="0" err="1" smtClean="0">
                <a:latin typeface="Avenir Next Regular"/>
                <a:cs typeface="Avenir Next Regular"/>
              </a:rPr>
              <a:t>Vir</a:t>
            </a:r>
            <a:r>
              <a:rPr lang="en-US" sz="1000" b="0" dirty="0" smtClean="0">
                <a:latin typeface="Avenir Next Regular"/>
                <a:cs typeface="Avenir Next Regular"/>
              </a:rPr>
              <a:t>: </a:t>
            </a:r>
            <a:r>
              <a:rPr lang="en-US" sz="1000" b="0" dirty="0" err="1" smtClean="0">
                <a:latin typeface="Avenir Next Regular"/>
                <a:cs typeface="Avenir Next Regular"/>
              </a:rPr>
              <a:t>Ministrstvo</a:t>
            </a:r>
            <a:r>
              <a:rPr lang="en-US" sz="1000" b="0" dirty="0" smtClean="0">
                <a:latin typeface="Avenir Next Regular"/>
                <a:cs typeface="Avenir Next Regular"/>
              </a:rPr>
              <a:t> </a:t>
            </a:r>
            <a:r>
              <a:rPr lang="en-US" sz="1000" b="0" dirty="0" err="1" smtClean="0">
                <a:latin typeface="Avenir Next Regular"/>
                <a:cs typeface="Avenir Next Regular"/>
              </a:rPr>
              <a:t>za</a:t>
            </a:r>
            <a:r>
              <a:rPr lang="en-US" sz="1000" b="0" dirty="0" smtClean="0">
                <a:latin typeface="Avenir Next Regular"/>
                <a:cs typeface="Avenir Next Regular"/>
              </a:rPr>
              <a:t> finance</a:t>
            </a:r>
            <a:endParaRPr lang="en-US" sz="1000" b="0" dirty="0">
              <a:latin typeface="Avenir Next Regular"/>
              <a:cs typeface="Avenir Next Regular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67396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EF_ang">
  <a:themeElements>
    <a:clrScheme name="EF_ang 8">
      <a:dk1>
        <a:srgbClr val="000000"/>
      </a:dk1>
      <a:lt1>
        <a:srgbClr val="FFFFFF"/>
      </a:lt1>
      <a:dk2>
        <a:srgbClr val="CC0000"/>
      </a:dk2>
      <a:lt2>
        <a:srgbClr val="777777"/>
      </a:lt2>
      <a:accent1>
        <a:srgbClr val="808080"/>
      </a:accent1>
      <a:accent2>
        <a:srgbClr val="CC0000"/>
      </a:accent2>
      <a:accent3>
        <a:srgbClr val="FFFFFF"/>
      </a:accent3>
      <a:accent4>
        <a:srgbClr val="000000"/>
      </a:accent4>
      <a:accent5>
        <a:srgbClr val="C0C0C0"/>
      </a:accent5>
      <a:accent6>
        <a:srgbClr val="B90000"/>
      </a:accent6>
      <a:hlink>
        <a:srgbClr val="CC0000"/>
      </a:hlink>
      <a:folHlink>
        <a:srgbClr val="B2B2B2"/>
      </a:folHlink>
    </a:clrScheme>
    <a:fontScheme name="EF_ang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 xmlns="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xmlns="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 xmlns="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xmlns="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EF_ang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F_ang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F_ang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F_ang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F_ang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F_ang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F_ang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F_ang 8">
        <a:dk1>
          <a:srgbClr val="000000"/>
        </a:dk1>
        <a:lt1>
          <a:srgbClr val="FFFFFF"/>
        </a:lt1>
        <a:dk2>
          <a:srgbClr val="CC0000"/>
        </a:dk2>
        <a:lt2>
          <a:srgbClr val="777777"/>
        </a:lt2>
        <a:accent1>
          <a:srgbClr val="808080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B90000"/>
        </a:accent6>
        <a:hlink>
          <a:srgbClr val="CC000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EF_ang">
  <a:themeElements>
    <a:clrScheme name="EF_ang 8">
      <a:dk1>
        <a:srgbClr val="000000"/>
      </a:dk1>
      <a:lt1>
        <a:srgbClr val="FFFFFF"/>
      </a:lt1>
      <a:dk2>
        <a:srgbClr val="CC0000"/>
      </a:dk2>
      <a:lt2>
        <a:srgbClr val="777777"/>
      </a:lt2>
      <a:accent1>
        <a:srgbClr val="808080"/>
      </a:accent1>
      <a:accent2>
        <a:srgbClr val="CC0000"/>
      </a:accent2>
      <a:accent3>
        <a:srgbClr val="FFFFFF"/>
      </a:accent3>
      <a:accent4>
        <a:srgbClr val="000000"/>
      </a:accent4>
      <a:accent5>
        <a:srgbClr val="C0C0C0"/>
      </a:accent5>
      <a:accent6>
        <a:srgbClr val="B90000"/>
      </a:accent6>
      <a:hlink>
        <a:srgbClr val="CC0000"/>
      </a:hlink>
      <a:folHlink>
        <a:srgbClr val="B2B2B2"/>
      </a:folHlink>
    </a:clrScheme>
    <a:fontScheme name="EF_ang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 xmlns="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xmlns="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 xmlns="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xmlns="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EF_ang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F_ang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F_ang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F_ang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F_ang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F_ang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F_ang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F_ang 8">
        <a:dk1>
          <a:srgbClr val="000000"/>
        </a:dk1>
        <a:lt1>
          <a:srgbClr val="FFFFFF"/>
        </a:lt1>
        <a:dk2>
          <a:srgbClr val="CC0000"/>
        </a:dk2>
        <a:lt2>
          <a:srgbClr val="777777"/>
        </a:lt2>
        <a:accent1>
          <a:srgbClr val="808080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B90000"/>
        </a:accent6>
        <a:hlink>
          <a:srgbClr val="CC000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ova 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isar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ova 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isar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4171</TotalTime>
  <Words>2143</Words>
  <Application>Microsoft Office PowerPoint</Application>
  <PresentationFormat>On-screen Show (4:3)</PresentationFormat>
  <Paragraphs>396</Paragraphs>
  <Slides>21</Slides>
  <Notes>13</Notes>
  <HiddenSlides>0</HiddenSlides>
  <MMClips>0</MMClips>
  <ScaleCrop>false</ScaleCrop>
  <HeadingPairs>
    <vt:vector size="6" baseType="variant"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4" baseType="lpstr">
      <vt:lpstr>EF_ang</vt:lpstr>
      <vt:lpstr>1_EF_ang</vt:lpstr>
      <vt:lpstr>Worksheet</vt:lpstr>
      <vt:lpstr>Slide 1</vt:lpstr>
      <vt:lpstr>Industrijska politika in državne pomoči</vt:lpstr>
      <vt:lpstr>Sistem državnih pomoči v EU: 2000-2012</vt:lpstr>
      <vt:lpstr>Slide 4</vt:lpstr>
      <vt:lpstr>Slide 5</vt:lpstr>
      <vt:lpstr>Državne pomoči v EU, ZDA, Kitajski in Avstraliji (2008-2010)</vt:lpstr>
      <vt:lpstr>Struktura državne pomoči v Evropi, ZDA, Kitajski in Avstraliji(2008-2010)</vt:lpstr>
      <vt:lpstr>Slide 8</vt:lpstr>
      <vt:lpstr>Slide 9</vt:lpstr>
      <vt:lpstr>Slide 10</vt:lpstr>
      <vt:lpstr>Delež državnih pomoči v Sloveniji v BDP po izbranih kategorijah</vt:lpstr>
      <vt:lpstr>Distribucija državne pomoči v Sloveniji na osnovi mikro podatkov za obdobje 1998-2012 (vsi subjekti)</vt:lpstr>
      <vt:lpstr>Sumarne statistike vseh podjetij v vzorcu ter podvzorca podjetij, ki so dobila državno pomoč v Sloveniji v obdobju 1998-2012</vt:lpstr>
      <vt:lpstr>Povprečna višina državne pomoči na podvzorcu podjetij v obdobju 1998-2012, ki so dobila državno pomoč </vt:lpstr>
      <vt:lpstr>Distribucija državne pomoči v Sloveniji na osnovi mikro podatkov - podvzorec podjetij, ki so dobila državno pomoč</vt:lpstr>
      <vt:lpstr>Porazdelitev državne pomoči v Sloveniji med leti 1998-2012  na podzvorcu podjetij, ki so v obdobju 1998-2012 dobila državno pomoč (25, 50, 75 in 90 centil porazdelitve državnih pomoči)</vt:lpstr>
      <vt:lpstr>Porazdelitev državne pomoči v Sloveniji med leti 1998-2012  (podzvorec podjetij, ki so v obdobju 1998-2012 dobila državno pomoč )</vt:lpstr>
      <vt:lpstr>Model  </vt:lpstr>
      <vt:lpstr>Preliminarni rezultati: Ocenjeni koeficienti empiričnega modela državne pomoči v Sloveniji za obdobje 1998-2012.  </vt:lpstr>
      <vt:lpstr>Preliminarni rezultati: Ekonometrična analiza državne pomoči v Sloveniji na osnovi mikro podatkov </vt:lpstr>
      <vt:lpstr>Kako naprej?</vt:lpstr>
    </vt:vector>
  </TitlesOfParts>
  <Company>Robert Ilovar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Robert Ilovar</dc:creator>
  <cp:lastModifiedBy>Matjaz Koman</cp:lastModifiedBy>
  <cp:revision>336</cp:revision>
  <dcterms:created xsi:type="dcterms:W3CDTF">2011-05-19T23:37:55Z</dcterms:created>
  <dcterms:modified xsi:type="dcterms:W3CDTF">2014-12-08T16:09:33Z</dcterms:modified>
</cp:coreProperties>
</file>