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0"/>
  </p:handoutMasterIdLst>
  <p:sldIdLst>
    <p:sldId id="256" r:id="rId2"/>
    <p:sldId id="259" r:id="rId3"/>
    <p:sldId id="301" r:id="rId4"/>
    <p:sldId id="261" r:id="rId5"/>
    <p:sldId id="302" r:id="rId6"/>
    <p:sldId id="303" r:id="rId7"/>
    <p:sldId id="294" r:id="rId8"/>
    <p:sldId id="295" r:id="rId9"/>
  </p:sldIdLst>
  <p:sldSz cx="9144000" cy="6858000" type="screen4x3"/>
  <p:notesSz cx="6858000" cy="994568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V\Documents\Dokumenti\GV\SLO_zadovoljstvo_z_dem_1999_2014_ju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V\Documents\Dokumenti\GV\SLO_zaupanje_VO_2002_2014_ju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V\Documents\Dokumenti\GV\SLO_WCY_2006_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V\Documents\Dokumenti\GV\SLO_WCY_2006_2014_faktorj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V\Documents\Dokumenti\GV\SLO_revscina_brezposelnost_2005_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title>
      <c:tx>
        <c:rich>
          <a:bodyPr/>
          <a:lstStyle/>
          <a:p>
            <a:pPr>
              <a:defRPr/>
            </a:pPr>
            <a:r>
              <a:rPr lang="sl-SI" sz="1200" b="1" i="0" baseline="0"/>
              <a:t>Zadovoljstvo z demokracijo od leta 1999 do junija 2014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List1!$A$2</c:f>
              <c:strCache>
                <c:ptCount val="1"/>
                <c:pt idx="0">
                  <c:v>zadovoljstvo</c:v>
                </c:pt>
              </c:strCache>
            </c:strRef>
          </c:tx>
          <c:cat>
            <c:numRef>
              <c:f>List1!$B$1:$Q$1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List1!$B$2:$Q$2</c:f>
              <c:numCache>
                <c:formatCode>General</c:formatCode>
                <c:ptCount val="16"/>
                <c:pt idx="0">
                  <c:v>29</c:v>
                </c:pt>
                <c:pt idx="1">
                  <c:v>36</c:v>
                </c:pt>
                <c:pt idx="2">
                  <c:v>38</c:v>
                </c:pt>
                <c:pt idx="3">
                  <c:v>34</c:v>
                </c:pt>
                <c:pt idx="4">
                  <c:v>42</c:v>
                </c:pt>
                <c:pt idx="5">
                  <c:v>35</c:v>
                </c:pt>
                <c:pt idx="6">
                  <c:v>50</c:v>
                </c:pt>
                <c:pt idx="7">
                  <c:v>41</c:v>
                </c:pt>
                <c:pt idx="8">
                  <c:v>38</c:v>
                </c:pt>
                <c:pt idx="9">
                  <c:v>40</c:v>
                </c:pt>
                <c:pt idx="10">
                  <c:v>34</c:v>
                </c:pt>
                <c:pt idx="11">
                  <c:v>23</c:v>
                </c:pt>
                <c:pt idx="12">
                  <c:v>14</c:v>
                </c:pt>
                <c:pt idx="13">
                  <c:v>12</c:v>
                </c:pt>
                <c:pt idx="14">
                  <c:v>9</c:v>
                </c:pt>
                <c:pt idx="15">
                  <c:v>8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nezadovoljstvo</c:v>
                </c:pt>
              </c:strCache>
            </c:strRef>
          </c:tx>
          <c:cat>
            <c:numRef>
              <c:f>List1!$B$1:$Q$1</c:f>
              <c:numCache>
                <c:formatCode>General</c:formatCode>
                <c:ptCount val="1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</c:numCache>
            </c:numRef>
          </c:cat>
          <c:val>
            <c:numRef>
              <c:f>List1!$B$3:$Q$3</c:f>
              <c:numCache>
                <c:formatCode>General</c:formatCode>
                <c:ptCount val="16"/>
                <c:pt idx="0">
                  <c:v>59</c:v>
                </c:pt>
                <c:pt idx="1">
                  <c:v>56</c:v>
                </c:pt>
                <c:pt idx="2">
                  <c:v>52</c:v>
                </c:pt>
                <c:pt idx="3">
                  <c:v>56</c:v>
                </c:pt>
                <c:pt idx="4">
                  <c:v>50</c:v>
                </c:pt>
                <c:pt idx="5">
                  <c:v>59</c:v>
                </c:pt>
                <c:pt idx="6">
                  <c:v>44</c:v>
                </c:pt>
                <c:pt idx="7">
                  <c:v>52</c:v>
                </c:pt>
                <c:pt idx="8">
                  <c:v>54</c:v>
                </c:pt>
                <c:pt idx="9">
                  <c:v>54</c:v>
                </c:pt>
                <c:pt idx="10">
                  <c:v>61</c:v>
                </c:pt>
                <c:pt idx="11">
                  <c:v>71</c:v>
                </c:pt>
                <c:pt idx="12">
                  <c:v>82</c:v>
                </c:pt>
                <c:pt idx="13">
                  <c:v>85</c:v>
                </c:pt>
                <c:pt idx="14">
                  <c:v>88</c:v>
                </c:pt>
                <c:pt idx="15">
                  <c:v>87</c:v>
                </c:pt>
              </c:numCache>
            </c:numRef>
          </c:val>
        </c:ser>
        <c:marker val="1"/>
        <c:axId val="66083456"/>
        <c:axId val="64819584"/>
      </c:lineChart>
      <c:catAx>
        <c:axId val="66083456"/>
        <c:scaling>
          <c:orientation val="minMax"/>
        </c:scaling>
        <c:axPos val="b"/>
        <c:numFmt formatCode="General" sourceLinked="1"/>
        <c:majorTickMark val="none"/>
        <c:tickLblPos val="nextTo"/>
        <c:crossAx val="64819584"/>
        <c:crosses val="autoZero"/>
        <c:auto val="1"/>
        <c:lblAlgn val="ctr"/>
        <c:lblOffset val="100"/>
      </c:catAx>
      <c:valAx>
        <c:axId val="648195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delež v %</a:t>
                </a:r>
              </a:p>
            </c:rich>
          </c:tx>
          <c:layout>
            <c:manualLayout>
              <c:xMode val="edge"/>
              <c:yMode val="edge"/>
              <c:x val="4.4140030441400364E-2"/>
              <c:y val="0.43982607395594653"/>
            </c:manualLayout>
          </c:layout>
        </c:title>
        <c:numFmt formatCode="General" sourceLinked="1"/>
        <c:majorTickMark val="none"/>
        <c:tickLblPos val="nextTo"/>
        <c:crossAx val="660834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chart>
    <c:title>
      <c:tx>
        <c:rich>
          <a:bodyPr/>
          <a:lstStyle/>
          <a:p>
            <a:pPr>
              <a:defRPr/>
            </a:pPr>
            <a:r>
              <a:rPr lang="en-US" sz="1200" b="1" i="0" baseline="0"/>
              <a:t>Zaupanje v </a:t>
            </a:r>
            <a:r>
              <a:rPr lang="sl-SI" sz="1200" b="1" i="0" baseline="0"/>
              <a:t>predstavniške institucije</a:t>
            </a:r>
            <a:r>
              <a:rPr lang="en-US" sz="1200" b="1" i="0" baseline="0"/>
              <a:t> demokracije od leta 2002 do </a:t>
            </a:r>
            <a:r>
              <a:rPr lang="sl-SI" sz="1200" b="1" i="0" baseline="0"/>
              <a:t>junija 2014</a:t>
            </a:r>
            <a:endParaRPr lang="sl-SI" sz="12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List1!$A$2</c:f>
              <c:strCache>
                <c:ptCount val="1"/>
                <c:pt idx="0">
                  <c:v>vlada - zaupa</c:v>
                </c:pt>
              </c:strCache>
            </c:strRef>
          </c:tx>
          <c:cat>
            <c:numRef>
              <c:f>List1!$B$1:$N$1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List1!$B$2:$N$2</c:f>
              <c:numCache>
                <c:formatCode>General</c:formatCode>
                <c:ptCount val="13"/>
                <c:pt idx="0">
                  <c:v>24</c:v>
                </c:pt>
                <c:pt idx="1">
                  <c:v>26</c:v>
                </c:pt>
                <c:pt idx="2">
                  <c:v>20</c:v>
                </c:pt>
                <c:pt idx="3">
                  <c:v>35</c:v>
                </c:pt>
                <c:pt idx="4">
                  <c:v>19</c:v>
                </c:pt>
                <c:pt idx="5">
                  <c:v>22</c:v>
                </c:pt>
                <c:pt idx="6">
                  <c:v>21</c:v>
                </c:pt>
                <c:pt idx="7">
                  <c:v>24</c:v>
                </c:pt>
                <c:pt idx="8">
                  <c:v>14</c:v>
                </c:pt>
                <c:pt idx="9">
                  <c:v>7</c:v>
                </c:pt>
                <c:pt idx="10">
                  <c:v>11</c:v>
                </c:pt>
                <c:pt idx="11">
                  <c:v>10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vlada - ne zaupa</c:v>
                </c:pt>
              </c:strCache>
            </c:strRef>
          </c:tx>
          <c:cat>
            <c:numRef>
              <c:f>List1!$B$1:$N$1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List1!$B$3:$N$3</c:f>
              <c:numCache>
                <c:formatCode>General</c:formatCode>
                <c:ptCount val="13"/>
                <c:pt idx="0">
                  <c:v>28</c:v>
                </c:pt>
                <c:pt idx="1">
                  <c:v>25</c:v>
                </c:pt>
                <c:pt idx="2">
                  <c:v>32</c:v>
                </c:pt>
                <c:pt idx="3">
                  <c:v>20</c:v>
                </c:pt>
                <c:pt idx="4">
                  <c:v>34</c:v>
                </c:pt>
                <c:pt idx="5">
                  <c:v>35</c:v>
                </c:pt>
                <c:pt idx="6">
                  <c:v>38</c:v>
                </c:pt>
                <c:pt idx="7">
                  <c:v>38</c:v>
                </c:pt>
                <c:pt idx="8">
                  <c:v>52</c:v>
                </c:pt>
                <c:pt idx="9">
                  <c:v>62</c:v>
                </c:pt>
                <c:pt idx="10">
                  <c:v>68</c:v>
                </c:pt>
                <c:pt idx="11">
                  <c:v>58</c:v>
                </c:pt>
                <c:pt idx="12">
                  <c:v>75</c:v>
                </c:pt>
              </c:numCache>
            </c:numRef>
          </c:val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DZ - zaupa</c:v>
                </c:pt>
              </c:strCache>
            </c:strRef>
          </c:tx>
          <c:cat>
            <c:numRef>
              <c:f>List1!$B$1:$N$1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List1!$B$4:$N$4</c:f>
              <c:numCache>
                <c:formatCode>General</c:formatCode>
                <c:ptCount val="13"/>
                <c:pt idx="0">
                  <c:v>22</c:v>
                </c:pt>
                <c:pt idx="1">
                  <c:v>25</c:v>
                </c:pt>
                <c:pt idx="2">
                  <c:v>20</c:v>
                </c:pt>
                <c:pt idx="3">
                  <c:v>27</c:v>
                </c:pt>
                <c:pt idx="4">
                  <c:v>18</c:v>
                </c:pt>
                <c:pt idx="5">
                  <c:v>20</c:v>
                </c:pt>
                <c:pt idx="6">
                  <c:v>16</c:v>
                </c:pt>
                <c:pt idx="7">
                  <c:v>17</c:v>
                </c:pt>
                <c:pt idx="8">
                  <c:v>8</c:v>
                </c:pt>
                <c:pt idx="9">
                  <c:v>5</c:v>
                </c:pt>
                <c:pt idx="10">
                  <c:v>9</c:v>
                </c:pt>
                <c:pt idx="11">
                  <c:v>5</c:v>
                </c:pt>
                <c:pt idx="12">
                  <c:v>2</c:v>
                </c:pt>
              </c:numCache>
            </c:numRef>
          </c:val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DZ - ne zaupa</c:v>
                </c:pt>
              </c:strCache>
            </c:strRef>
          </c:tx>
          <c:cat>
            <c:numRef>
              <c:f>List1!$B$1:$N$1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List1!$B$5:$N$5</c:f>
              <c:numCache>
                <c:formatCode>General</c:formatCode>
                <c:ptCount val="13"/>
                <c:pt idx="0">
                  <c:v>27</c:v>
                </c:pt>
                <c:pt idx="1">
                  <c:v>22</c:v>
                </c:pt>
                <c:pt idx="2">
                  <c:v>29</c:v>
                </c:pt>
                <c:pt idx="3">
                  <c:v>22</c:v>
                </c:pt>
                <c:pt idx="4">
                  <c:v>34</c:v>
                </c:pt>
                <c:pt idx="5">
                  <c:v>34</c:v>
                </c:pt>
                <c:pt idx="6">
                  <c:v>31</c:v>
                </c:pt>
                <c:pt idx="7">
                  <c:v>32</c:v>
                </c:pt>
                <c:pt idx="8">
                  <c:v>49</c:v>
                </c:pt>
                <c:pt idx="9">
                  <c:v>61</c:v>
                </c:pt>
                <c:pt idx="10">
                  <c:v>61</c:v>
                </c:pt>
                <c:pt idx="11">
                  <c:v>60</c:v>
                </c:pt>
                <c:pt idx="12">
                  <c:v>71</c:v>
                </c:pt>
              </c:numCache>
            </c:numRef>
          </c:val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stranke - zaupa</c:v>
                </c:pt>
              </c:strCache>
            </c:strRef>
          </c:tx>
          <c:cat>
            <c:numRef>
              <c:f>List1!$B$1:$N$1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List1!$B$6:$N$6</c:f>
              <c:numCache>
                <c:formatCode>General</c:formatCode>
                <c:ptCount val="13"/>
                <c:pt idx="0">
                  <c:v>8</c:v>
                </c:pt>
                <c:pt idx="1">
                  <c:v>11</c:v>
                </c:pt>
                <c:pt idx="2">
                  <c:v>8</c:v>
                </c:pt>
                <c:pt idx="3">
                  <c:v>11</c:v>
                </c:pt>
                <c:pt idx="4">
                  <c:v>8</c:v>
                </c:pt>
                <c:pt idx="5">
                  <c:v>9</c:v>
                </c:pt>
                <c:pt idx="6">
                  <c:v>8</c:v>
                </c:pt>
                <c:pt idx="7">
                  <c:v>7</c:v>
                </c:pt>
                <c:pt idx="8">
                  <c:v>4</c:v>
                </c:pt>
                <c:pt idx="9">
                  <c:v>2</c:v>
                </c:pt>
                <c:pt idx="10">
                  <c:v>5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stranke - ne zaupa</c:v>
                </c:pt>
              </c:strCache>
            </c:strRef>
          </c:tx>
          <c:cat>
            <c:numRef>
              <c:f>List1!$B$1:$N$1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List1!$B$7:$N$7</c:f>
              <c:numCache>
                <c:formatCode>General</c:formatCode>
                <c:ptCount val="13"/>
                <c:pt idx="0">
                  <c:v>44</c:v>
                </c:pt>
                <c:pt idx="1">
                  <c:v>37</c:v>
                </c:pt>
                <c:pt idx="2">
                  <c:v>46</c:v>
                </c:pt>
                <c:pt idx="3">
                  <c:v>33</c:v>
                </c:pt>
                <c:pt idx="4">
                  <c:v>49</c:v>
                </c:pt>
                <c:pt idx="5">
                  <c:v>45</c:v>
                </c:pt>
                <c:pt idx="6">
                  <c:v>42</c:v>
                </c:pt>
                <c:pt idx="7">
                  <c:v>41</c:v>
                </c:pt>
                <c:pt idx="8">
                  <c:v>54</c:v>
                </c:pt>
                <c:pt idx="9">
                  <c:v>68</c:v>
                </c:pt>
                <c:pt idx="10">
                  <c:v>68</c:v>
                </c:pt>
                <c:pt idx="11">
                  <c:v>75</c:v>
                </c:pt>
                <c:pt idx="12">
                  <c:v>76</c:v>
                </c:pt>
              </c:numCache>
            </c:numRef>
          </c:val>
        </c:ser>
        <c:marker val="1"/>
        <c:axId val="64862080"/>
        <c:axId val="64863616"/>
      </c:lineChart>
      <c:catAx>
        <c:axId val="64862080"/>
        <c:scaling>
          <c:orientation val="minMax"/>
        </c:scaling>
        <c:axPos val="b"/>
        <c:numFmt formatCode="General" sourceLinked="1"/>
        <c:majorTickMark val="none"/>
        <c:tickLblPos val="nextTo"/>
        <c:crossAx val="64863616"/>
        <c:crosses val="autoZero"/>
        <c:auto val="1"/>
        <c:lblAlgn val="ctr"/>
        <c:lblOffset val="100"/>
      </c:catAx>
      <c:valAx>
        <c:axId val="648636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delež v %</a:t>
                </a:r>
              </a:p>
            </c:rich>
          </c:tx>
          <c:layout>
            <c:manualLayout>
              <c:xMode val="edge"/>
              <c:yMode val="edge"/>
              <c:x val="4.979919678714867E-2"/>
              <c:y val="0.32951370078740222"/>
            </c:manualLayout>
          </c:layout>
        </c:title>
        <c:numFmt formatCode="General" sourceLinked="1"/>
        <c:majorTickMark val="none"/>
        <c:tickLblPos val="nextTo"/>
        <c:crossAx val="648620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chart>
    <c:title>
      <c:tx>
        <c:rich>
          <a:bodyPr/>
          <a:lstStyle/>
          <a:p>
            <a:pPr>
              <a:defRPr/>
            </a:pPr>
            <a:r>
              <a:rPr lang="sl-SI" sz="1200" b="1" i="0" baseline="0"/>
              <a:t>Uvrstitev RS na lestvici konkurenčnosti Inštituta za razvoj managementa IMD od leta 2006 do leta 2014</a:t>
            </a:r>
            <a:endParaRPr lang="en-US" sz="1200" b="1" i="0" baseline="0"/>
          </a:p>
        </c:rich>
      </c:tx>
      <c:layout/>
    </c:title>
    <c:plotArea>
      <c:layout>
        <c:manualLayout>
          <c:layoutTarget val="inner"/>
          <c:xMode val="edge"/>
          <c:yMode val="edge"/>
          <c:x val="0.13072360616844603"/>
          <c:y val="0.12220784090300409"/>
          <c:w val="0.85662317121391862"/>
          <c:h val="0.77881251856504963"/>
        </c:manualLayout>
      </c:layout>
      <c:lineChart>
        <c:grouping val="standard"/>
        <c:ser>
          <c:idx val="0"/>
          <c:order val="0"/>
          <c:tx>
            <c:strRef>
              <c:f>List1!$A$2</c:f>
              <c:strCache>
                <c:ptCount val="1"/>
                <c:pt idx="0">
                  <c:v>uvrstitev</c:v>
                </c:pt>
              </c:strCache>
            </c:strRef>
          </c:tx>
          <c:cat>
            <c:numRef>
              <c:f>List1!$B$1:$J$1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List1!$B$2:$J$2</c:f>
              <c:numCache>
                <c:formatCode>General</c:formatCode>
                <c:ptCount val="9"/>
                <c:pt idx="0">
                  <c:v>39</c:v>
                </c:pt>
                <c:pt idx="1">
                  <c:v>40</c:v>
                </c:pt>
                <c:pt idx="2">
                  <c:v>32</c:v>
                </c:pt>
                <c:pt idx="3">
                  <c:v>32</c:v>
                </c:pt>
                <c:pt idx="4">
                  <c:v>52</c:v>
                </c:pt>
                <c:pt idx="5">
                  <c:v>51</c:v>
                </c:pt>
                <c:pt idx="6">
                  <c:v>51</c:v>
                </c:pt>
                <c:pt idx="7">
                  <c:v>52</c:v>
                </c:pt>
                <c:pt idx="8">
                  <c:v>55</c:v>
                </c:pt>
              </c:numCache>
            </c:numRef>
          </c:val>
        </c:ser>
        <c:marker val="1"/>
        <c:axId val="68977792"/>
        <c:axId val="68979328"/>
      </c:lineChart>
      <c:catAx>
        <c:axId val="68977792"/>
        <c:scaling>
          <c:orientation val="minMax"/>
        </c:scaling>
        <c:axPos val="t"/>
        <c:numFmt formatCode="General" sourceLinked="1"/>
        <c:majorTickMark val="none"/>
        <c:tickLblPos val="nextTo"/>
        <c:crossAx val="68979328"/>
        <c:crosses val="autoZero"/>
        <c:auto val="1"/>
        <c:lblAlgn val="ctr"/>
        <c:lblOffset val="100"/>
      </c:catAx>
      <c:valAx>
        <c:axId val="68979328"/>
        <c:scaling>
          <c:orientation val="maxMin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 sz="1000"/>
                  <a:t>uvrstitev</a:t>
                </a:r>
              </a:p>
            </c:rich>
          </c:tx>
          <c:layout>
            <c:manualLayout>
              <c:xMode val="edge"/>
              <c:yMode val="edge"/>
              <c:x val="2.2143139580862052E-2"/>
              <c:y val="0.44962899118129757"/>
            </c:manualLayout>
          </c:layout>
        </c:title>
        <c:numFmt formatCode="General" sourceLinked="1"/>
        <c:majorTickMark val="none"/>
        <c:tickLblPos val="nextTo"/>
        <c:crossAx val="689777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title>
      <c:tx>
        <c:rich>
          <a:bodyPr/>
          <a:lstStyle/>
          <a:p>
            <a:pPr>
              <a:defRPr/>
            </a:pPr>
            <a:r>
              <a:rPr lang="en-US" sz="1200" b="1" i="0" u="none" strike="noStrike" baseline="0"/>
              <a:t>Uvrstitev RS na lestvici konkurenčnosti </a:t>
            </a:r>
            <a:r>
              <a:rPr lang="sl-SI" sz="1200" b="1" i="0" u="none" strike="noStrike" baseline="0"/>
              <a:t>IMD glede na</a:t>
            </a:r>
            <a:r>
              <a:rPr lang="en-US" sz="1200" b="1" i="0" u="none" strike="noStrike" baseline="0"/>
              <a:t> faktorj</a:t>
            </a:r>
            <a:r>
              <a:rPr lang="sl-SI" sz="1200" b="1" i="0" u="none" strike="noStrike" baseline="0"/>
              <a:t>e konkurenčnosti od leta 2006 do leta 2014</a:t>
            </a:r>
            <a:endParaRPr lang="sl-SI" sz="12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List1!$A$2</c:f>
              <c:strCache>
                <c:ptCount val="1"/>
                <c:pt idx="0">
                  <c:v>razvitost infrastrukture</c:v>
                </c:pt>
              </c:strCache>
            </c:strRef>
          </c:tx>
          <c:cat>
            <c:numRef>
              <c:f>List1!$B$1:$J$1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List1!$B$2:$J$2</c:f>
              <c:numCache>
                <c:formatCode>General</c:formatCode>
                <c:ptCount val="9"/>
                <c:pt idx="0">
                  <c:v>32</c:v>
                </c:pt>
                <c:pt idx="1">
                  <c:v>33</c:v>
                </c:pt>
                <c:pt idx="2">
                  <c:v>29</c:v>
                </c:pt>
                <c:pt idx="3">
                  <c:v>27</c:v>
                </c:pt>
                <c:pt idx="4">
                  <c:v>34</c:v>
                </c:pt>
                <c:pt idx="5">
                  <c:v>31</c:v>
                </c:pt>
                <c:pt idx="6">
                  <c:v>33</c:v>
                </c:pt>
                <c:pt idx="7">
                  <c:v>33</c:v>
                </c:pt>
                <c:pt idx="8">
                  <c:v>32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ekonomska uspešnost</c:v>
                </c:pt>
              </c:strCache>
            </c:strRef>
          </c:tx>
          <c:cat>
            <c:numRef>
              <c:f>List1!$B$1:$J$1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List1!$B$3:$J$3</c:f>
              <c:numCache>
                <c:formatCode>General</c:formatCode>
                <c:ptCount val="9"/>
                <c:pt idx="0">
                  <c:v>33</c:v>
                </c:pt>
                <c:pt idx="1">
                  <c:v>24</c:v>
                </c:pt>
                <c:pt idx="2">
                  <c:v>25</c:v>
                </c:pt>
                <c:pt idx="3">
                  <c:v>21</c:v>
                </c:pt>
                <c:pt idx="4">
                  <c:v>42</c:v>
                </c:pt>
                <c:pt idx="5">
                  <c:v>43</c:v>
                </c:pt>
                <c:pt idx="6">
                  <c:v>43</c:v>
                </c:pt>
                <c:pt idx="7">
                  <c:v>51</c:v>
                </c:pt>
                <c:pt idx="8">
                  <c:v>52</c:v>
                </c:pt>
              </c:numCache>
            </c:numRef>
          </c:val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učinkovitost vladanja</c:v>
                </c:pt>
              </c:strCache>
            </c:strRef>
          </c:tx>
          <c:cat>
            <c:numRef>
              <c:f>List1!$B$1:$J$1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List1!$B$4:$J$4</c:f>
              <c:numCache>
                <c:formatCode>General</c:formatCode>
                <c:ptCount val="9"/>
                <c:pt idx="0">
                  <c:v>43</c:v>
                </c:pt>
                <c:pt idx="1">
                  <c:v>43</c:v>
                </c:pt>
                <c:pt idx="2">
                  <c:v>43</c:v>
                </c:pt>
                <c:pt idx="3">
                  <c:v>38</c:v>
                </c:pt>
                <c:pt idx="4">
                  <c:v>53</c:v>
                </c:pt>
                <c:pt idx="5">
                  <c:v>53</c:v>
                </c:pt>
                <c:pt idx="6">
                  <c:v>53</c:v>
                </c:pt>
                <c:pt idx="7">
                  <c:v>53</c:v>
                </c:pt>
                <c:pt idx="8">
                  <c:v>56</c:v>
                </c:pt>
              </c:numCache>
            </c:numRef>
          </c:val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poslovna učinkovitost</c:v>
                </c:pt>
              </c:strCache>
            </c:strRef>
          </c:tx>
          <c:cat>
            <c:numRef>
              <c:f>List1!$B$1:$J$1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List1!$B$5:$J$5</c:f>
              <c:numCache>
                <c:formatCode>General</c:formatCode>
                <c:ptCount val="9"/>
                <c:pt idx="0">
                  <c:v>44</c:v>
                </c:pt>
                <c:pt idx="1">
                  <c:v>43</c:v>
                </c:pt>
                <c:pt idx="2">
                  <c:v>32</c:v>
                </c:pt>
                <c:pt idx="3">
                  <c:v>39</c:v>
                </c:pt>
                <c:pt idx="4">
                  <c:v>57</c:v>
                </c:pt>
                <c:pt idx="5">
                  <c:v>56</c:v>
                </c:pt>
                <c:pt idx="6">
                  <c:v>57</c:v>
                </c:pt>
                <c:pt idx="7">
                  <c:v>58</c:v>
                </c:pt>
                <c:pt idx="8">
                  <c:v>58</c:v>
                </c:pt>
              </c:numCache>
            </c:numRef>
          </c:val>
        </c:ser>
        <c:marker val="1"/>
        <c:axId val="69008000"/>
        <c:axId val="74535296"/>
      </c:lineChart>
      <c:catAx>
        <c:axId val="69008000"/>
        <c:scaling>
          <c:orientation val="minMax"/>
        </c:scaling>
        <c:axPos val="t"/>
        <c:numFmt formatCode="General" sourceLinked="1"/>
        <c:majorTickMark val="none"/>
        <c:tickLblPos val="nextTo"/>
        <c:crossAx val="74535296"/>
        <c:crosses val="autoZero"/>
        <c:auto val="1"/>
        <c:lblAlgn val="ctr"/>
        <c:lblOffset val="100"/>
      </c:catAx>
      <c:valAx>
        <c:axId val="74535296"/>
        <c:scaling>
          <c:orientation val="maxMin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 sz="1000"/>
                  <a:t>uvrstitve</a:t>
                </a:r>
              </a:p>
            </c:rich>
          </c:tx>
          <c:layout>
            <c:manualLayout>
              <c:xMode val="edge"/>
              <c:yMode val="edge"/>
              <c:x val="5.636283575517393E-2"/>
              <c:y val="0.37114915954654604"/>
            </c:manualLayout>
          </c:layout>
        </c:title>
        <c:numFmt formatCode="General" sourceLinked="1"/>
        <c:majorTickMark val="none"/>
        <c:tickLblPos val="nextTo"/>
        <c:crossAx val="690080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chart>
    <c:title>
      <c:tx>
        <c:rich>
          <a:bodyPr/>
          <a:lstStyle/>
          <a:p>
            <a:pPr>
              <a:defRPr/>
            </a:pPr>
            <a:r>
              <a:rPr lang="en-US" sz="1200" dirty="0" err="1"/>
              <a:t>Stopnja</a:t>
            </a:r>
            <a:r>
              <a:rPr lang="en-US" sz="1200" dirty="0"/>
              <a:t> </a:t>
            </a:r>
            <a:r>
              <a:rPr lang="en-US" sz="1200" dirty="0" err="1"/>
              <a:t>tveganja</a:t>
            </a:r>
            <a:r>
              <a:rPr lang="en-US" sz="1200" dirty="0"/>
              <a:t> </a:t>
            </a:r>
            <a:r>
              <a:rPr lang="en-US" sz="1200" dirty="0" err="1"/>
              <a:t>revščine</a:t>
            </a:r>
            <a:r>
              <a:rPr lang="en-US" sz="1200" dirty="0"/>
              <a:t> </a:t>
            </a:r>
            <a:r>
              <a:rPr lang="sl-SI" sz="1200" dirty="0" smtClean="0"/>
              <a:t>in stopnja anketne brezposelnosti </a:t>
            </a:r>
            <a:r>
              <a:rPr lang="en-US" sz="1200" dirty="0" err="1" smtClean="0"/>
              <a:t>od</a:t>
            </a:r>
            <a:r>
              <a:rPr lang="en-US" sz="1200" dirty="0" smtClean="0"/>
              <a:t> </a:t>
            </a:r>
            <a:r>
              <a:rPr lang="en-US" sz="1200" dirty="0" err="1"/>
              <a:t>leta</a:t>
            </a:r>
            <a:r>
              <a:rPr lang="en-US" sz="1200" dirty="0"/>
              <a:t> 2005 do </a:t>
            </a:r>
            <a:r>
              <a:rPr lang="en-US" sz="1200" dirty="0" err="1"/>
              <a:t>leta</a:t>
            </a:r>
            <a:r>
              <a:rPr lang="en-US" sz="1200" dirty="0"/>
              <a:t> 2013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9832783377132549"/>
          <c:y val="0.13873169184905382"/>
          <c:w val="0.6835407436556894"/>
          <c:h val="0.72879575880457714"/>
        </c:manualLayout>
      </c:layout>
      <c:lineChart>
        <c:grouping val="standard"/>
        <c:ser>
          <c:idx val="0"/>
          <c:order val="0"/>
          <c:tx>
            <c:strRef>
              <c:f>List1!$A$2</c:f>
              <c:strCache>
                <c:ptCount val="1"/>
                <c:pt idx="0">
                  <c:v>stopnja tveganja revščine</c:v>
                </c:pt>
              </c:strCache>
            </c:strRef>
          </c:tx>
          <c:cat>
            <c:numRef>
              <c:f>List1!$B$1:$J$1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List1!$B$2:$J$2</c:f>
              <c:numCache>
                <c:formatCode>General</c:formatCode>
                <c:ptCount val="9"/>
                <c:pt idx="0">
                  <c:v>12.2</c:v>
                </c:pt>
                <c:pt idx="1">
                  <c:v>11.6</c:v>
                </c:pt>
                <c:pt idx="2">
                  <c:v>11.5</c:v>
                </c:pt>
                <c:pt idx="3">
                  <c:v>12.3</c:v>
                </c:pt>
                <c:pt idx="4">
                  <c:v>11.3</c:v>
                </c:pt>
                <c:pt idx="5">
                  <c:v>12.7</c:v>
                </c:pt>
                <c:pt idx="6">
                  <c:v>13.6</c:v>
                </c:pt>
                <c:pt idx="7">
                  <c:v>13.5</c:v>
                </c:pt>
                <c:pt idx="8">
                  <c:v>14.5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stopnja anketne brezposelnosti</c:v>
                </c:pt>
              </c:strCache>
            </c:strRef>
          </c:tx>
          <c:cat>
            <c:numRef>
              <c:f>List1!$B$1:$J$1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List1!$B$3:$J$3</c:f>
              <c:numCache>
                <c:formatCode>0.0</c:formatCode>
                <c:ptCount val="9"/>
                <c:pt idx="0" formatCode="General">
                  <c:v>6.5</c:v>
                </c:pt>
                <c:pt idx="1">
                  <c:v>6</c:v>
                </c:pt>
                <c:pt idx="2" formatCode="General">
                  <c:v>4.9000000000000004</c:v>
                </c:pt>
                <c:pt idx="3" formatCode="General">
                  <c:v>4.4000000000000004</c:v>
                </c:pt>
                <c:pt idx="4" formatCode="General">
                  <c:v>5.9</c:v>
                </c:pt>
                <c:pt idx="5" formatCode="General">
                  <c:v>7.3</c:v>
                </c:pt>
                <c:pt idx="6" formatCode="General">
                  <c:v>8.1999999999999993</c:v>
                </c:pt>
                <c:pt idx="7" formatCode="General">
                  <c:v>8.9</c:v>
                </c:pt>
                <c:pt idx="8" formatCode="General">
                  <c:v>10.1</c:v>
                </c:pt>
              </c:numCache>
            </c:numRef>
          </c:val>
        </c:ser>
        <c:marker val="1"/>
        <c:axId val="32712576"/>
        <c:axId val="32714112"/>
      </c:lineChart>
      <c:catAx>
        <c:axId val="32712576"/>
        <c:scaling>
          <c:orientation val="minMax"/>
        </c:scaling>
        <c:axPos val="b"/>
        <c:numFmt formatCode="General" sourceLinked="1"/>
        <c:majorTickMark val="none"/>
        <c:tickLblPos val="nextTo"/>
        <c:crossAx val="32714112"/>
        <c:crosses val="autoZero"/>
        <c:auto val="1"/>
        <c:lblAlgn val="ctr"/>
        <c:lblOffset val="100"/>
      </c:catAx>
      <c:valAx>
        <c:axId val="327141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sl-SI" sz="1000" b="1"/>
                  <a:t>v </a:t>
                </a:r>
                <a:r>
                  <a:rPr lang="en-US" sz="1000" b="1"/>
                  <a:t>%</a:t>
                </a:r>
              </a:p>
            </c:rich>
          </c:tx>
          <c:layout>
            <c:manualLayout>
              <c:xMode val="edge"/>
              <c:yMode val="edge"/>
              <c:x val="0.15878575598365438"/>
              <c:y val="0.42404357350068095"/>
            </c:manualLayout>
          </c:layout>
        </c:title>
        <c:numFmt formatCode="General" sourceLinked="1"/>
        <c:majorTickMark val="none"/>
        <c:tickLblPos val="nextTo"/>
        <c:crossAx val="327125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FF117-E133-4958-97F3-8D1199780A43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18882-9DA7-434F-B210-7317E6ED8CA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o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o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o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o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o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o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o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6" name="Ograda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8" name="Ograda no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o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o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o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o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o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o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o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o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o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o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o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o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o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12598B0-CDDF-47A2-97AF-4EF140DB7A3A}" type="datetimeFigureOut">
              <a:rPr lang="sl-SI" smtClean="0"/>
              <a:pPr/>
              <a:t>8.12.2014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44A7372-66F5-4D7C-91C4-560C13EC303B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57200" y="548680"/>
            <a:ext cx="8458200" cy="2808312"/>
          </a:xfrm>
        </p:spPr>
        <p:txBody>
          <a:bodyPr>
            <a:noAutofit/>
          </a:bodyPr>
          <a:lstStyle/>
          <a:p>
            <a:r>
              <a:rPr lang="sl-SI" sz="3600" b="1" dirty="0" smtClean="0"/>
              <a:t>Analiza zgodovinskih procesov ter značilnosti oblikovanja poslovno-političnih in finančnih omrežij v Republiki Sloveniji v obdobju pred in po tranziciji </a:t>
            </a:r>
            <a:endParaRPr lang="sl-SI" sz="3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147248" cy="2409382"/>
          </a:xfrm>
        </p:spPr>
        <p:txBody>
          <a:bodyPr>
            <a:normAutofit/>
          </a:bodyPr>
          <a:lstStyle/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dr. Urban Vehovar, docent</a:t>
            </a:r>
            <a:r>
              <a:rPr lang="sl-SI" b="1" dirty="0" smtClean="0"/>
              <a:t> </a:t>
            </a:r>
            <a:endParaRPr lang="sl-SI" dirty="0" smtClean="0"/>
          </a:p>
          <a:p>
            <a:r>
              <a:rPr lang="sl-SI" dirty="0" smtClean="0"/>
              <a:t>Pedagoška fakulteta Univerze na Primorskem 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/>
          <p:cNvGraphicFramePr/>
          <p:nvPr/>
        </p:nvGraphicFramePr>
        <p:xfrm>
          <a:off x="400050" y="620688"/>
          <a:ext cx="8343900" cy="581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619125" y="692696"/>
          <a:ext cx="790575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on 4"/>
          <p:cNvGraphicFramePr/>
          <p:nvPr/>
        </p:nvGraphicFramePr>
        <p:xfrm>
          <a:off x="557212" y="862012"/>
          <a:ext cx="8029575" cy="513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/>
          <p:cNvGraphicFramePr/>
          <p:nvPr/>
        </p:nvGraphicFramePr>
        <p:xfrm>
          <a:off x="683569" y="908720"/>
          <a:ext cx="74936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683568" y="980728"/>
          <a:ext cx="77048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/>
          </a:bodyPr>
          <a:lstStyle/>
          <a:p>
            <a:r>
              <a:rPr lang="sl-SI" sz="2800" dirty="0" smtClean="0"/>
              <a:t>Značilnosti sistemske korupcije v RS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 marL="566928" lvl="0" indent="-360000">
              <a:buFont typeface="+mj-lt"/>
              <a:buAutoNum type="alphaLcParenR"/>
            </a:pPr>
            <a:r>
              <a:rPr lang="sl-SI" sz="1800" b="1" dirty="0" smtClean="0"/>
              <a:t>ujetje državnega aparata</a:t>
            </a:r>
            <a:r>
              <a:rPr lang="sl-SI" sz="1800" dirty="0" smtClean="0"/>
              <a:t> (ujetje zakonov in </a:t>
            </a:r>
            <a:r>
              <a:rPr lang="sl-SI" sz="1800" dirty="0" err="1" smtClean="0"/>
              <a:t>regulative</a:t>
            </a:r>
            <a:r>
              <a:rPr lang="sl-SI" sz="1800" dirty="0" smtClean="0"/>
              <a:t>, pasivnost in nemoč represivnih organizacij ter inšpektoratov)  </a:t>
            </a:r>
          </a:p>
          <a:p>
            <a:pPr marL="566928" lvl="0" indent="-360000">
              <a:buFont typeface="+mj-lt"/>
              <a:buAutoNum type="alphaLcParenR"/>
            </a:pPr>
            <a:r>
              <a:rPr lang="sl-SI" sz="1800" b="1" dirty="0" smtClean="0"/>
              <a:t>ujetje denarnega toka </a:t>
            </a:r>
            <a:r>
              <a:rPr lang="sl-SI" sz="1800" dirty="0" smtClean="0"/>
              <a:t>(selektivnost pri dostopanju do bančnih kreditov in javnih naročil, nadzor denarnega toka, ki vključuje toleriranje plačilne nediscipline)   </a:t>
            </a:r>
          </a:p>
          <a:p>
            <a:pPr marL="566928" lvl="0" indent="-360000">
              <a:buFont typeface="+mj-lt"/>
              <a:buAutoNum type="alphaLcParenR"/>
            </a:pPr>
            <a:r>
              <a:rPr lang="sl-SI" sz="1800" b="1" dirty="0" smtClean="0"/>
              <a:t>ujetje ali izprtje ljudi in organizacij </a:t>
            </a:r>
            <a:r>
              <a:rPr lang="sl-SI" sz="1800" dirty="0" smtClean="0"/>
              <a:t>(šibkost delničarjev in nesposobnost ter nemoč NS-</a:t>
            </a:r>
            <a:r>
              <a:rPr lang="sl-SI" sz="1800" dirty="0" err="1" smtClean="0"/>
              <a:t>ov</a:t>
            </a:r>
            <a:r>
              <a:rPr lang="sl-SI" sz="1800" dirty="0" smtClean="0"/>
              <a:t>, zaprtje uprav podjetij in NS-</a:t>
            </a:r>
            <a:r>
              <a:rPr lang="sl-SI" sz="1800" dirty="0" err="1" smtClean="0"/>
              <a:t>ov</a:t>
            </a:r>
            <a:r>
              <a:rPr lang="sl-SI" sz="1800" dirty="0" smtClean="0"/>
              <a:t> za tujce, odvisnost posameznikov in podjetij od ‘</a:t>
            </a:r>
            <a:r>
              <a:rPr lang="sl-SI" sz="1800" dirty="0" err="1" smtClean="0"/>
              <a:t>gatekeeperjev</a:t>
            </a:r>
            <a:r>
              <a:rPr lang="sl-SI" sz="1800" dirty="0" smtClean="0"/>
              <a:t>’)  </a:t>
            </a:r>
          </a:p>
          <a:p>
            <a:pPr marL="566928" lvl="0" indent="-360000">
              <a:buFont typeface="+mj-lt"/>
              <a:buAutoNum type="alphaLcParenR"/>
            </a:pPr>
            <a:r>
              <a:rPr lang="sl-SI" sz="1800" b="1" dirty="0" smtClean="0"/>
              <a:t>ujetje trga </a:t>
            </a:r>
            <a:r>
              <a:rPr lang="sl-SI" sz="1800" dirty="0" smtClean="0"/>
              <a:t>(vzpostavitev ekonomsko-političnega </a:t>
            </a:r>
            <a:r>
              <a:rPr lang="sl-SI" sz="1800" dirty="0" err="1" smtClean="0"/>
              <a:t>rentništva</a:t>
            </a:r>
            <a:r>
              <a:rPr lang="sl-SI" sz="1800" dirty="0" smtClean="0"/>
              <a:t> – privilegiran položaj politično in interesno povezanih podjetij in posameznikov, ki vodi do deformacije tržnih razmerij in zakonitosti, marginalizacija politično in interesno nepovezanih SME) </a:t>
            </a:r>
          </a:p>
          <a:p>
            <a:pPr marL="566928" lvl="0" indent="-360000">
              <a:buFont typeface="+mj-lt"/>
              <a:buAutoNum type="alphaLcParenR"/>
            </a:pPr>
            <a:r>
              <a:rPr lang="sl-SI" sz="1800" b="1" dirty="0" smtClean="0"/>
              <a:t>ujetje medijev 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84176"/>
          </a:xfrm>
        </p:spPr>
        <p:txBody>
          <a:bodyPr>
            <a:normAutofit/>
          </a:bodyPr>
          <a:lstStyle/>
          <a:p>
            <a:r>
              <a:rPr lang="sl-SI" sz="2800" dirty="0" smtClean="0"/>
              <a:t>Vzroki neuspele trojne tranzicije v Republiki Sloveniji   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endParaRPr lang="sl-SI" sz="1800" dirty="0" smtClean="0"/>
          </a:p>
          <a:p>
            <a:r>
              <a:rPr lang="sl-SI" sz="1800" dirty="0" smtClean="0"/>
              <a:t>ohranitev </a:t>
            </a:r>
            <a:r>
              <a:rPr lang="sl-SI" sz="1800" dirty="0" err="1" smtClean="0"/>
              <a:t>predtranzicijskih</a:t>
            </a:r>
            <a:r>
              <a:rPr lang="sl-SI" sz="1800" dirty="0" smtClean="0"/>
              <a:t> omrežij (odsotnost lustracije)      </a:t>
            </a:r>
          </a:p>
          <a:p>
            <a:r>
              <a:rPr lang="sl-SI" sz="1800" dirty="0" smtClean="0"/>
              <a:t>deformirana privatizacija (notranja privatizacija ter državno lastništvo), ki ohrani in okrepi </a:t>
            </a:r>
            <a:r>
              <a:rPr lang="sl-SI" sz="1800" dirty="0" err="1" smtClean="0"/>
              <a:t>predtranzicijska</a:t>
            </a:r>
            <a:r>
              <a:rPr lang="sl-SI" sz="1800" dirty="0" smtClean="0"/>
              <a:t> omrežja </a:t>
            </a:r>
          </a:p>
          <a:p>
            <a:r>
              <a:rPr lang="sl-SI" sz="1800" dirty="0" smtClean="0"/>
              <a:t>vzpostavitev mehanizmov in praks sistemske korupcije, ki jih uporabljajo tako “stare” kot tudi “nove” elite    </a:t>
            </a:r>
          </a:p>
          <a:p>
            <a:r>
              <a:rPr lang="sl-SI" sz="1800" dirty="0" smtClean="0"/>
              <a:t>specifična industrializacija RS v obdobju po 2. svetovni vojni, na podlagi katere je bilo vzpostavljeno zavezništvo med politično-poslovnimi elitami in prebivalstvom      </a:t>
            </a:r>
          </a:p>
          <a:p>
            <a:r>
              <a:rPr lang="sl-SI" sz="1800" dirty="0" smtClean="0"/>
              <a:t>prevlada </a:t>
            </a:r>
            <a:r>
              <a:rPr lang="sl-SI" sz="1800" dirty="0" err="1" smtClean="0"/>
              <a:t>predmodernih</a:t>
            </a:r>
            <a:r>
              <a:rPr lang="sl-SI" sz="1800" smtClean="0"/>
              <a:t> kulturnih vzorcev </a:t>
            </a:r>
            <a:r>
              <a:rPr lang="sl-SI" sz="1800" dirty="0" smtClean="0"/>
              <a:t>elit in prebivalstva (egalitarizem in avtoritarizem) </a:t>
            </a:r>
          </a:p>
          <a:p>
            <a:endParaRPr lang="sl-SI" sz="1800" dirty="0" smtClean="0"/>
          </a:p>
          <a:p>
            <a:pPr>
              <a:buNone/>
            </a:pPr>
            <a:endParaRPr lang="sl-SI" sz="1800" dirty="0" smtClean="0"/>
          </a:p>
          <a:p>
            <a:pPr>
              <a:buNone/>
            </a:pPr>
            <a:endParaRPr lang="sl-SI" sz="1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573</TotalTime>
  <Words>302</Words>
  <Application>Microsoft Office PowerPoint</Application>
  <PresentationFormat>Diaprojekcija na zaslonu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Urbano</vt:lpstr>
      <vt:lpstr>Analiza zgodovinskih procesov ter značilnosti oblikovanja poslovno-političnih in finančnih omrežij v Republiki Sloveniji v obdobju pred in po tranziciji </vt:lpstr>
      <vt:lpstr>Diapozitiv 2</vt:lpstr>
      <vt:lpstr>Diapozitiv 3</vt:lpstr>
      <vt:lpstr>Diapozitiv 4</vt:lpstr>
      <vt:lpstr>Diapozitiv 5</vt:lpstr>
      <vt:lpstr>Diapozitiv 6</vt:lpstr>
      <vt:lpstr>Značilnosti sistemske korupcije v RS </vt:lpstr>
      <vt:lpstr>Vzroki neuspele trojne tranzicije v Republiki Sloveniji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PRESENTATION</dc:title>
  <dc:creator>UV</dc:creator>
  <cp:lastModifiedBy>UV</cp:lastModifiedBy>
  <cp:revision>129</cp:revision>
  <dcterms:created xsi:type="dcterms:W3CDTF">2012-05-12T14:48:29Z</dcterms:created>
  <dcterms:modified xsi:type="dcterms:W3CDTF">2014-12-08T10:09:11Z</dcterms:modified>
</cp:coreProperties>
</file>