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0" r:id="rId1"/>
  </p:sldMasterIdLst>
  <p:notesMasterIdLst>
    <p:notesMasterId r:id="rId10"/>
  </p:notesMasterIdLst>
  <p:handoutMasterIdLst>
    <p:handoutMasterId r:id="rId11"/>
  </p:handoutMasterIdLst>
  <p:sldIdLst>
    <p:sldId id="1419" r:id="rId2"/>
    <p:sldId id="1420" r:id="rId3"/>
    <p:sldId id="1428" r:id="rId4"/>
    <p:sldId id="1444" r:id="rId5"/>
    <p:sldId id="1442" r:id="rId6"/>
    <p:sldId id="1448" r:id="rId7"/>
    <p:sldId id="1449" r:id="rId8"/>
    <p:sldId id="1445" r:id="rId9"/>
  </p:sldIdLst>
  <p:sldSz cx="9144000" cy="6858000" type="screen4x3"/>
  <p:notesSz cx="6797675" cy="9928225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0000"/>
    <a:srgbClr val="FFFF99"/>
    <a:srgbClr val="CC00CC"/>
    <a:srgbClr val="000099"/>
    <a:srgbClr val="333300"/>
    <a:srgbClr val="FFFFFF"/>
    <a:srgbClr val="FF8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2" autoAdjust="0"/>
    <p:restoredTop sz="83264" autoAdjust="0"/>
  </p:normalViewPr>
  <p:slideViewPr>
    <p:cSldViewPr snapToGrid="0"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"/>
    </p:cViewPr>
  </p:sorterViewPr>
  <p:notesViewPr>
    <p:cSldViewPr snapToGrid="0">
      <p:cViewPr varScale="1">
        <p:scale>
          <a:sx n="35" d="100"/>
          <a:sy n="35" d="100"/>
        </p:scale>
        <p:origin x="-1632" y="-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71A44CC-178E-4573-8F4E-1CF0F90A457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886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925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39" tIns="46369" rIns="92739" bIns="463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6C9251-F369-489B-B290-4B84CD00E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7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Kapitalizem. Kapital. Pohlep.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9251-F369-489B-B290-4B84CD00EC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6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dirty="0" smtClean="0"/>
              <a:t>Ohranjanje</a:t>
            </a:r>
            <a:r>
              <a:rPr lang="sl-SI" baseline="0" dirty="0" smtClean="0"/>
              <a:t> in povečevanje ustvarjenega premoženja, kapitala. GOSPODARJENJE. SLO najslabše. Izvirni greh sodobne slovenske ekonomske zgodovine je v načinu privatizacije. Nikoli bili sposobni oblikovati dolgoročnega varčevanja (npr. pokojninski,…). </a:t>
            </a:r>
          </a:p>
          <a:p>
            <a:endParaRPr lang="sl-SI" baseline="0" dirty="0" smtClean="0"/>
          </a:p>
          <a:p>
            <a:r>
              <a:rPr lang="sl-SI" baseline="0" dirty="0" err="1" smtClean="0"/>
              <a:t>People</a:t>
            </a:r>
            <a:r>
              <a:rPr lang="sl-SI" baseline="0" dirty="0" smtClean="0"/>
              <a:t>: HDI (21 mesto). HDI= f (pričakovana življenjska doba, pismenost, raven izobrazbe, življenjski standard) Finska (22 mesto), Norveška (1), </a:t>
            </a:r>
          </a:p>
          <a:p>
            <a:r>
              <a:rPr lang="sl-SI" baseline="0" dirty="0" smtClean="0"/>
              <a:t>nizke plače, nizek </a:t>
            </a:r>
            <a:r>
              <a:rPr lang="sl-SI" baseline="0" dirty="0" err="1" smtClean="0"/>
              <a:t>Ginijev</a:t>
            </a:r>
            <a:r>
              <a:rPr lang="sl-SI" baseline="0" dirty="0" smtClean="0"/>
              <a:t> koeficient (0.23), velik delež plač v dodani vrednosti, še vedno so to plače na robu revščine.</a:t>
            </a:r>
          </a:p>
          <a:p>
            <a:endParaRPr lang="sl-SI" baseline="0" dirty="0" smtClean="0"/>
          </a:p>
          <a:p>
            <a:r>
              <a:rPr lang="sl-SI" baseline="0" dirty="0" smtClean="0"/>
              <a:t>Planet: Indeks onesnaženja (Ljubljana 14 mesto od 88, tik pred nami </a:t>
            </a:r>
            <a:r>
              <a:rPr lang="sl-SI" baseline="0" dirty="0" err="1" smtClean="0"/>
              <a:t>Copenhakgen</a:t>
            </a:r>
            <a:r>
              <a:rPr lang="sl-SI" baseline="0" dirty="0" smtClean="0"/>
              <a:t>)</a:t>
            </a:r>
          </a:p>
          <a:p>
            <a:endParaRPr lang="sl-SI" baseline="0" dirty="0" smtClean="0"/>
          </a:p>
          <a:p>
            <a:endParaRPr lang="sl-SI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baseline="0" dirty="0" smtClean="0"/>
              <a:t>Profit (WEF 56 mesto),</a:t>
            </a:r>
            <a:r>
              <a:rPr lang="sl-SI" dirty="0" smtClean="0"/>
              <a:t> Ohranjanje</a:t>
            </a:r>
            <a:r>
              <a:rPr lang="sl-SI" baseline="0" dirty="0" smtClean="0"/>
              <a:t> in povečevanje ustvarjenega premoženja, kapitala. GOSPODARJENJE. SLO najslabše. Izvirni greh sodobne novejše slovenske ekonomske zgodovine je v načinu privatizacije.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FBAC-6383-4B3A-ABC4-9934DD926C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Globalizacija prinaša vse večje delitve v bogastvu.</a:t>
            </a:r>
          </a:p>
          <a:p>
            <a:endParaRPr lang="sl-SI" dirty="0" smtClean="0"/>
          </a:p>
          <a:p>
            <a:r>
              <a:rPr lang="sl-SI" dirty="0" err="1" smtClean="0"/>
              <a:t>Krugman</a:t>
            </a:r>
            <a:r>
              <a:rPr lang="sl-SI" dirty="0" smtClean="0"/>
              <a:t>: resno vzeti</a:t>
            </a:r>
            <a:r>
              <a:rPr lang="sl-SI" baseline="0" dirty="0" smtClean="0"/>
              <a:t> marksizem.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9251-F369-489B-B290-4B84CD00EC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3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Nemčija; tudi da ima industrijo,… Da je VB uničil </a:t>
            </a:r>
            <a:r>
              <a:rPr lang="sl-SI" dirty="0" err="1" smtClean="0"/>
              <a:t>City</a:t>
            </a:r>
            <a:r>
              <a:rPr lang="sl-SI" dirty="0" smtClean="0"/>
              <a:t> in podobno za ZDA, da je pretirana </a:t>
            </a:r>
            <a:r>
              <a:rPr lang="sl-SI" dirty="0" err="1" smtClean="0"/>
              <a:t>financializacija</a:t>
            </a:r>
            <a:r>
              <a:rPr lang="sl-SI" baseline="0" dirty="0" smtClean="0"/>
              <a:t> v družbi prinesla veli del pogube.  Problem </a:t>
            </a:r>
            <a:r>
              <a:rPr lang="sl-SI" baseline="0" dirty="0" err="1" smtClean="0"/>
              <a:t>quarterly</a:t>
            </a:r>
            <a:r>
              <a:rPr lang="sl-SI" baseline="0" dirty="0" smtClean="0"/>
              <a:t> kapitalizma in koncepta </a:t>
            </a:r>
            <a:r>
              <a:rPr lang="sl-SI" baseline="0" dirty="0" err="1" smtClean="0"/>
              <a:t>shareholder</a:t>
            </a:r>
            <a:r>
              <a:rPr lang="sl-SI" baseline="0" dirty="0" smtClean="0"/>
              <a:t> </a:t>
            </a:r>
            <a:r>
              <a:rPr lang="sl-SI" baseline="0" dirty="0" err="1" smtClean="0"/>
              <a:t>value</a:t>
            </a:r>
            <a:r>
              <a:rPr lang="sl-SI" baseline="0" dirty="0" smtClean="0"/>
              <a:t>. Jack </a:t>
            </a:r>
            <a:r>
              <a:rPr lang="sl-SI" baseline="0" dirty="0" err="1" smtClean="0"/>
              <a:t>WelCH</a:t>
            </a:r>
            <a:r>
              <a:rPr lang="sl-SI" baseline="0" dirty="0" smtClean="0"/>
              <a:t> (GE) in Robert Martin napadata ta koncept. </a:t>
            </a:r>
            <a:r>
              <a:rPr lang="sl-SI" baseline="0" dirty="0" err="1" smtClean="0"/>
              <a:t>Fixing</a:t>
            </a:r>
            <a:r>
              <a:rPr lang="sl-SI" baseline="0" dirty="0" smtClean="0"/>
              <a:t> </a:t>
            </a:r>
            <a:r>
              <a:rPr lang="sl-SI" baseline="0" dirty="0" err="1" smtClean="0"/>
              <a:t>the</a:t>
            </a:r>
            <a:r>
              <a:rPr lang="sl-SI" baseline="0" dirty="0" smtClean="0"/>
              <a:t> Game. Dva trga: realni trg in trg pričakovanj. </a:t>
            </a:r>
          </a:p>
          <a:p>
            <a:endParaRPr lang="sl-SI" baseline="0" dirty="0" smtClean="0"/>
          </a:p>
          <a:p>
            <a:r>
              <a:rPr lang="sl-SI" baseline="0" dirty="0" err="1" smtClean="0"/>
              <a:t>Jensen</a:t>
            </a:r>
            <a:r>
              <a:rPr lang="sl-SI" baseline="0" dirty="0" smtClean="0"/>
              <a:t>, </a:t>
            </a:r>
            <a:r>
              <a:rPr lang="sl-SI" baseline="0" dirty="0" err="1" smtClean="0"/>
              <a:t>Meckling</a:t>
            </a:r>
            <a:r>
              <a:rPr lang="sl-SI" baseline="0" dirty="0" smtClean="0"/>
              <a:t> (1976); principal, agent; pred 1976 fokus na realnem trgu </a:t>
            </a:r>
            <a:r>
              <a:rPr lang="sl-SI" baseline="0" dirty="0" err="1" smtClean="0"/>
              <a:t>PraksA</a:t>
            </a:r>
            <a:r>
              <a:rPr lang="sl-SI" baseline="0" dirty="0" smtClean="0"/>
              <a:t>: NAGRAJEVANJE MANAGERJEV EKSPLODIRALO, USPEŠNOST PADLA</a:t>
            </a:r>
          </a:p>
          <a:p>
            <a:r>
              <a:rPr lang="sl-SI" baseline="0" dirty="0" err="1" smtClean="0"/>
              <a:t>Drucker</a:t>
            </a:r>
            <a:r>
              <a:rPr lang="sl-SI" baseline="0" dirty="0" smtClean="0"/>
              <a:t>: firm‘s </a:t>
            </a:r>
            <a:r>
              <a:rPr lang="sl-SI" baseline="0" dirty="0" err="1" smtClean="0"/>
              <a:t>purpose</a:t>
            </a:r>
            <a:r>
              <a:rPr lang="sl-SI" baseline="0" dirty="0" smtClean="0"/>
              <a:t> to </a:t>
            </a:r>
            <a:r>
              <a:rPr lang="sl-SI" baseline="0" dirty="0" err="1" smtClean="0"/>
              <a:t>create</a:t>
            </a:r>
            <a:r>
              <a:rPr lang="sl-SI" baseline="0" dirty="0" smtClean="0"/>
              <a:t> a </a:t>
            </a:r>
            <a:r>
              <a:rPr lang="sl-SI" baseline="0" dirty="0" err="1" smtClean="0"/>
              <a:t>customer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9251-F369-489B-B290-4B84CD00EC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Sistem kratkoročnosti pri nas: še iz socializma (kradli).</a:t>
            </a:r>
          </a:p>
          <a:p>
            <a:endParaRPr lang="sl-SI" dirty="0" smtClean="0"/>
          </a:p>
          <a:p>
            <a:r>
              <a:rPr lang="sl-SI" dirty="0" smtClean="0"/>
              <a:t>Nismo znali narediti lastnikov, dolgoročnih kapitalistov. </a:t>
            </a:r>
          </a:p>
          <a:p>
            <a:endParaRPr lang="sl-SI" dirty="0" smtClean="0"/>
          </a:p>
          <a:p>
            <a:r>
              <a:rPr lang="sl-SI" dirty="0" smtClean="0"/>
              <a:t>Priložnost dela tatu. </a:t>
            </a:r>
          </a:p>
          <a:p>
            <a:endParaRPr lang="sl-SI" dirty="0" smtClean="0"/>
          </a:p>
          <a:p>
            <a:r>
              <a:rPr lang="sl-SI" dirty="0" smtClean="0"/>
              <a:t>Problem privatizacije.</a:t>
            </a:r>
          </a:p>
          <a:p>
            <a:endParaRPr lang="sl-SI" dirty="0" smtClean="0"/>
          </a:p>
          <a:p>
            <a:r>
              <a:rPr lang="sl-SI" dirty="0" smtClean="0"/>
              <a:t>Danes nimamo jasno definiranega</a:t>
            </a:r>
            <a:r>
              <a:rPr lang="sl-SI" baseline="0" dirty="0" smtClean="0"/>
              <a:t> profesionalnega </a:t>
            </a:r>
            <a:r>
              <a:rPr lang="sl-SI" baseline="0" dirty="0" err="1" smtClean="0"/>
              <a:t>managerskega</a:t>
            </a:r>
            <a:r>
              <a:rPr lang="sl-SI" baseline="0" dirty="0" smtClean="0"/>
              <a:t> stebra, lastniškega stebra (nimamo kapitala, nimamo dolgoročnih </a:t>
            </a:r>
            <a:r>
              <a:rPr lang="sl-SI" baseline="0" dirty="0" err="1" smtClean="0"/>
              <a:t>kapitalistrov</a:t>
            </a:r>
            <a:r>
              <a:rPr lang="sl-SI" baseline="0" dirty="0" smtClean="0"/>
              <a:t>)  in tudi nadzorniškega. Vse nekako nezdravo prepleteno. Kontrolne točke </a:t>
            </a:r>
            <a:r>
              <a:rPr lang="sl-SI" baseline="0" smtClean="0"/>
              <a:t>podrte. Podobno </a:t>
            </a:r>
            <a:r>
              <a:rPr lang="sl-SI" baseline="0" dirty="0" smtClean="0"/>
              <a:t>lahko rečemo, da nimamo samostojnega gospodarskega, političnega in civilnodružbenega stebra.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9251-F369-489B-B290-4B84CD00EC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Rainforest</a:t>
            </a:r>
            <a:r>
              <a:rPr lang="sl-SI" dirty="0" smtClean="0"/>
              <a:t> </a:t>
            </a:r>
            <a:r>
              <a:rPr lang="sl-SI" dirty="0" err="1" smtClean="0"/>
              <a:t>canvas</a:t>
            </a:r>
            <a:r>
              <a:rPr lang="sl-SI" dirty="0" smtClean="0"/>
              <a:t>: p192, pp677; še ne te ambicije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E1FF8-9220-471B-9AB8-C4002F3B5F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Tudi v vojni; odgovoren, čeprav te je v to „silil“ sistem.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C9251-F369-489B-B290-4B84CD00EC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0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Strateška delavnica HIT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620D6-D24C-4099-B37E-8FD911FE6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5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CD16-2FB6-48A3-B491-4B1091A73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58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EEDC6-69E5-4FB3-9381-B2DF65338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30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21E9-0C29-4CE6-984A-CB9B05242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1FB5F-D0B5-45A8-B541-8AA5ED457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2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B983-63F7-45B9-8CF7-BD5C48AF8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7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59A18-424C-4F78-990E-E6EEA0E2F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7AEA-CEAA-4248-A8A7-8CD6E0444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8D6F-2496-44D4-8C36-D393FCC5A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0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1B48-18C4-4761-A395-A56EDB737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280C-10A8-4562-9FDD-9D26A433D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D460-1F12-4F92-81CE-D2CB0ED9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9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19EEA39-74D9-4ED3-9BE0-1E5329F0B0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24"/>
          <p:cNvSpPr txBox="1">
            <a:spLocks noChangeArrowheads="1"/>
          </p:cNvSpPr>
          <p:nvPr/>
        </p:nvSpPr>
        <p:spPr bwMode="auto">
          <a:xfrm>
            <a:off x="7875588" y="260350"/>
            <a:ext cx="13890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sl-SI" sz="1000" smtClean="0"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2" r:id="rId1"/>
    <p:sldLayoutId id="2147487211" r:id="rId2"/>
    <p:sldLayoutId id="2147487212" r:id="rId3"/>
    <p:sldLayoutId id="2147487213" r:id="rId4"/>
    <p:sldLayoutId id="2147487214" r:id="rId5"/>
    <p:sldLayoutId id="2147487215" r:id="rId6"/>
    <p:sldLayoutId id="2147487216" r:id="rId7"/>
    <p:sldLayoutId id="2147487217" r:id="rId8"/>
    <p:sldLayoutId id="2147487218" r:id="rId9"/>
    <p:sldLayoutId id="2147487219" r:id="rId10"/>
    <p:sldLayoutId id="2147487220" r:id="rId11"/>
    <p:sldLayoutId id="21474872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forbes.com/sites/stevedenning/2011/11/28/maximizing-shareholder-value-the-dumbest-idea-in-the-world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hyperlink" Target="http://www.europemaps.info/map-europe-countrie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ateam.wikispaces.com/file/view/global.gif/30936709/glob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lateam.wikispaces.com/file/view/global.gif/30936709/glob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6" y="-4762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marko.jaklic\AppData\Local\Microsoft\Windows\Temporary Internet Files\Content.Outlook\FRAGBLQW\log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72" y="5340350"/>
            <a:ext cx="112371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marko.jaklic\AppData\Local\Microsoft\Windows\Temporary Internet Files\Content.Outlook\FRAGBLQW\log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01" y="6161088"/>
            <a:ext cx="149828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17409" y="112956"/>
            <a:ext cx="83629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4800" b="1" dirty="0" smtClean="0">
                <a:solidFill>
                  <a:schemeClr val="bg1"/>
                </a:solidFill>
              </a:rPr>
              <a:t>Kdo je odgovoren in kako naprej? </a:t>
            </a:r>
            <a:endParaRPr lang="sl-SI" sz="4800" b="1" dirty="0">
              <a:solidFill>
                <a:schemeClr val="bg1"/>
              </a:solidFill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09549" y="5938838"/>
            <a:ext cx="2562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sl-SI" sz="1400" b="1" i="1" dirty="0">
                <a:solidFill>
                  <a:schemeClr val="bg1"/>
                </a:solidFill>
              </a:rPr>
              <a:t>Prof. dr. Marko </a:t>
            </a:r>
            <a:r>
              <a:rPr lang="sl-SI" sz="1400" b="1" i="1" dirty="0" smtClean="0">
                <a:solidFill>
                  <a:schemeClr val="bg1"/>
                </a:solidFill>
              </a:rPr>
              <a:t>Jaklič</a:t>
            </a:r>
          </a:p>
          <a:p>
            <a:pPr eaLnBrk="1" hangingPunct="1"/>
            <a:r>
              <a:rPr lang="sl-SI" sz="1400" b="1" i="1" dirty="0" smtClean="0">
                <a:solidFill>
                  <a:schemeClr val="bg1"/>
                </a:solidFill>
              </a:rPr>
              <a:t>Univerza v Ljubljani </a:t>
            </a:r>
          </a:p>
          <a:p>
            <a:pPr eaLnBrk="1" hangingPunct="1"/>
            <a:r>
              <a:rPr lang="sl-SI" sz="1400" b="1" i="1" dirty="0" smtClean="0">
                <a:solidFill>
                  <a:schemeClr val="bg1"/>
                </a:solidFill>
              </a:rPr>
              <a:t>Ekonomska fakulteta</a:t>
            </a:r>
            <a:endParaRPr lang="sl-SI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14" descr="https://encrypted-tbn0.gstatic.com/images?q=tbn:ANd9GcRXexLwdXCsk5mzL2EbSkOcvCjcKCuwQv_j9R-hfLVNOYVHuK8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95674"/>
            <a:ext cx="2524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https://encrypted-tbn2.gstatic.com/images?q=tbn:ANd9GcQQFXSgXDA_3qlBtkJGhIBVGoSD3dcO9OcmBdwZ4CZeQ0_qCP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800100"/>
            <a:ext cx="42195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https://encrypted-tbn0.gstatic.com/images?q=tbn:ANd9GcT3Ssah3NmptmI1KhbTlZDhTGTev2ieGXA-ZVjmAdWbRUxnV4Gr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">
            <a:off x="6324599" y="3065740"/>
            <a:ext cx="2674937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s://encrypted-tbn1.gstatic.com/images?q=tbn:ANd9GcSEs3fwkpdBmcTqWGFENz9HhgqBboVd6durHgi9ZJJzoNCeTQy_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0000">
            <a:off x="6908832" y="5045191"/>
            <a:ext cx="2113350" cy="132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90725" y="2476500"/>
            <a:ext cx="5067300" cy="4113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86150" y="4056084"/>
            <a:ext cx="253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C00000"/>
                </a:solidFill>
                <a:latin typeface="Stencil" pitchFamily="82" charset="0"/>
              </a:rPr>
              <a:t>TRAJNOSTNI RAZVOJ </a:t>
            </a:r>
            <a:endParaRPr lang="en-US" sz="2800" b="1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4600" y="4371797"/>
            <a:ext cx="48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dirty="0">
                <a:solidFill>
                  <a:srgbClr val="C00000"/>
                </a:solidFill>
                <a:latin typeface="Stencil" pitchFamily="82" charset="0"/>
              </a:rPr>
              <a:t>P</a:t>
            </a:r>
            <a:endParaRPr lang="en-US" sz="7200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8855" y="2629362"/>
            <a:ext cx="48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dirty="0">
                <a:solidFill>
                  <a:srgbClr val="C00000"/>
                </a:solidFill>
                <a:latin typeface="Stencil" pitchFamily="82" charset="0"/>
              </a:rPr>
              <a:t>P</a:t>
            </a:r>
            <a:endParaRPr lang="en-US" sz="7200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1238" y="4371798"/>
            <a:ext cx="48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dirty="0">
                <a:solidFill>
                  <a:srgbClr val="C00000"/>
                </a:solidFill>
                <a:latin typeface="Stencil" pitchFamily="82" charset="0"/>
              </a:rPr>
              <a:t>P</a:t>
            </a:r>
            <a:endParaRPr lang="en-US" sz="7200" dirty="0">
              <a:solidFill>
                <a:srgbClr val="C00000"/>
              </a:solidFill>
              <a:latin typeface="Stencil" pitchFamily="8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6480000">
            <a:off x="7298816" y="1948418"/>
            <a:ext cx="1650091" cy="771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97951" y="516775"/>
            <a:ext cx="1651820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bg1"/>
                </a:solidFill>
              </a:rPr>
              <a:t>Izvirni slovenski „greh“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emod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651" cy="68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66725" y="123825"/>
            <a:ext cx="8362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sl-SI" sz="4800" b="1" dirty="0" smtClean="0">
                <a:solidFill>
                  <a:schemeClr val="bg1"/>
                </a:solidFill>
              </a:rPr>
              <a:t>V SVETU </a:t>
            </a:r>
            <a:endParaRPr lang="sl-SI" sz="4800" b="1" dirty="0">
              <a:solidFill>
                <a:schemeClr val="bg1"/>
              </a:solidFill>
            </a:endParaRPr>
          </a:p>
          <a:p>
            <a:pPr eaLnBrk="1" hangingPunct="1"/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00325" y="1065714"/>
            <a:ext cx="4095750" cy="3185760"/>
            <a:chOff x="5048250" y="2171700"/>
            <a:chExt cx="4095750" cy="3185760"/>
          </a:xfrm>
        </p:grpSpPr>
        <p:sp>
          <p:nvSpPr>
            <p:cNvPr id="4" name="TextBox 3"/>
            <p:cNvSpPr txBox="1"/>
            <p:nvPr/>
          </p:nvSpPr>
          <p:spPr>
            <a:xfrm>
              <a:off x="5048250" y="3545928"/>
              <a:ext cx="1189306" cy="181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600" dirty="0" smtClean="0">
                  <a:solidFill>
                    <a:schemeClr val="bg1"/>
                  </a:solidFill>
                </a:rPr>
                <a:t>I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54694" y="3410505"/>
              <a:ext cx="1189306" cy="1811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6600" dirty="0">
                  <a:solidFill>
                    <a:schemeClr val="bg1"/>
                  </a:solidFill>
                </a:rPr>
                <a:t>s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51063" y="2171700"/>
              <a:ext cx="1189306" cy="150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5400" dirty="0" smtClean="0">
                  <a:solidFill>
                    <a:srgbClr val="FF0000"/>
                  </a:solidFill>
                </a:rPr>
                <a:t>F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5804506" y="3926972"/>
              <a:ext cx="2017303" cy="324502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449940" y="2857500"/>
              <a:ext cx="912760" cy="84510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045716" y="2857500"/>
              <a:ext cx="1257050" cy="82605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175" name="Picture 7" descr="http://www.getloans.com/blog/wp-content/uploads/2011/01/intr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759284"/>
            <a:ext cx="2457450" cy="225753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timethemoment.files.wordpress.com/2011/10/3364-9.jpg?w=9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091" y="3967038"/>
            <a:ext cx="2505075" cy="215666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9774" y="6383108"/>
            <a:ext cx="45720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sz="1000" u="sng" dirty="0">
                <a:hlinkClick r:id="rId7"/>
              </a:rPr>
              <a:t>http://www.forbes.com/sites/stevedenning/2011/11/28/maximizing-shareholder-value-the-dumbest-idea-in-the-world/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9820" y="0"/>
            <a:ext cx="9163819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sl-SI" sz="3200" b="1" dirty="0" smtClean="0">
                <a:solidFill>
                  <a:schemeClr val="bg1"/>
                </a:solidFill>
              </a:rPr>
              <a:t>Piramida družbene odgovornosti in profesionalne odgovornost </a:t>
            </a:r>
            <a:r>
              <a:rPr lang="sl-SI" sz="3200" b="1" dirty="0" err="1" smtClean="0">
                <a:solidFill>
                  <a:schemeClr val="bg1"/>
                </a:solidFill>
              </a:rPr>
              <a:t>managerjev</a:t>
            </a:r>
            <a:r>
              <a:rPr lang="sl-SI" sz="3200" b="1" dirty="0" smtClean="0">
                <a:solidFill>
                  <a:schemeClr val="bg1"/>
                </a:solidFill>
              </a:rPr>
              <a:t> ter nadzornikov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000" dirty="0"/>
              <a:t>Izziv: </a:t>
            </a:r>
            <a:r>
              <a:rPr lang="sl-SI" sz="2000" b="1" dirty="0">
                <a:solidFill>
                  <a:srgbClr val="CC0000"/>
                </a:solidFill>
              </a:rPr>
              <a:t>KONFLIKTNOST </a:t>
            </a:r>
            <a:r>
              <a:rPr lang="sl-SI" sz="2000" b="1" dirty="0" smtClean="0">
                <a:solidFill>
                  <a:srgbClr val="CC0000"/>
                </a:solidFill>
              </a:rPr>
              <a:t>ODGOVORNOSTI IN </a:t>
            </a:r>
          </a:p>
          <a:p>
            <a:pPr algn="ctr">
              <a:defRPr/>
            </a:pPr>
            <a:r>
              <a:rPr lang="sl-SI" sz="2800" b="1" u="sng" dirty="0" smtClean="0">
                <a:solidFill>
                  <a:srgbClr val="CC0000"/>
                </a:solidFill>
              </a:rPr>
              <a:t>DOLGOROČNOST </a:t>
            </a:r>
            <a:r>
              <a:rPr lang="sl-SI" sz="2800" b="1" dirty="0" err="1" smtClean="0">
                <a:solidFill>
                  <a:srgbClr val="CC0000"/>
                </a:solidFill>
              </a:rPr>
              <a:t>vs</a:t>
            </a:r>
            <a:r>
              <a:rPr lang="sl-SI" sz="2800" b="1" dirty="0" smtClean="0">
                <a:solidFill>
                  <a:srgbClr val="CC0000"/>
                </a:solidFill>
              </a:rPr>
              <a:t> KRATKOROČNOST</a:t>
            </a:r>
            <a:endParaRPr lang="sl-SI" sz="2800" b="1" dirty="0">
              <a:solidFill>
                <a:srgbClr val="CC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82" y="1277738"/>
            <a:ext cx="3426718" cy="26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89114" y="1702724"/>
            <a:ext cx="5468886" cy="3860698"/>
            <a:chOff x="2438400" y="2743200"/>
            <a:chExt cx="4038600" cy="3200400"/>
          </a:xfrm>
        </p:grpSpPr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2895600" y="4419600"/>
              <a:ext cx="3124200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sl-SI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itchFamily="18" charset="0"/>
                </a:rPr>
                <a:t>Zakonska odgovornost</a:t>
              </a:r>
            </a:p>
            <a:p>
              <a:pPr algn="ctr">
                <a:defRPr/>
              </a:pPr>
              <a:r>
                <a:rPr lang="sl-SI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itchFamily="18" charset="0"/>
                </a:rPr>
                <a:t>-upoštevaj zakone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200400" y="3505200"/>
              <a:ext cx="2590800" cy="914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sl-SI" sz="2400" dirty="0">
                  <a:solidFill>
                    <a:srgbClr val="FF0000"/>
                  </a:solidFill>
                  <a:latin typeface="Times New Roman" pitchFamily="18" charset="0"/>
                </a:rPr>
                <a:t>Etična odgovornost</a:t>
              </a:r>
            </a:p>
            <a:p>
              <a:pPr algn="ctr"/>
              <a:r>
                <a:rPr lang="sl-SI" sz="2400" dirty="0">
                  <a:solidFill>
                    <a:srgbClr val="FF0000"/>
                  </a:solidFill>
                  <a:latin typeface="Times New Roman" pitchFamily="18" charset="0"/>
                </a:rPr>
                <a:t>-bodi etičen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2438400" y="5181600"/>
              <a:ext cx="4038600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sl-SI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itchFamily="18" charset="0"/>
                </a:rPr>
                <a:t>Ekonomska odgovornost</a:t>
              </a:r>
            </a:p>
            <a:p>
              <a:pPr algn="ctr">
                <a:defRPr/>
              </a:pPr>
              <a:r>
                <a:rPr lang="sl-SI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imes New Roman" pitchFamily="18" charset="0"/>
                </a:rPr>
                <a:t>-dobičkonosnost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505200" y="2743200"/>
              <a:ext cx="1981200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sl-SI" sz="2400" dirty="0" err="1">
                  <a:solidFill>
                    <a:schemeClr val="bg1"/>
                  </a:solidFill>
                  <a:latin typeface="Times New Roman" pitchFamily="18" charset="0"/>
                </a:rPr>
                <a:t>Filantropska</a:t>
              </a:r>
              <a:endParaRPr lang="sl-SI" sz="2400" dirty="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r>
                <a:rPr lang="sl-SI" sz="2400" dirty="0">
                  <a:solidFill>
                    <a:schemeClr val="bg1"/>
                  </a:solidFill>
                  <a:latin typeface="Times New Roman" pitchFamily="18" charset="0"/>
                </a:rPr>
                <a:t>-bodi dober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49729" y="4386453"/>
            <a:ext cx="191729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i="1" dirty="0" smtClean="0">
                <a:solidFill>
                  <a:schemeClr val="bg1"/>
                </a:solidFill>
              </a:rPr>
              <a:t>Uspeh Nemčije -  kapitalisti na dolgi rok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://wwp.greenwichmeantime.com/images/europe/slove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66725" y="123825"/>
            <a:ext cx="83629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sl-SI" sz="4800" b="1" dirty="0" smtClean="0"/>
              <a:t>PRI NAS </a:t>
            </a:r>
            <a:endParaRPr lang="sl-SI" sz="4800" b="1" dirty="0"/>
          </a:p>
          <a:p>
            <a:pPr eaLnBrk="1" hangingPunct="1"/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24" y="1737958"/>
            <a:ext cx="4992699" cy="332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1.gstatic.com/images?q=tbn:ANd9GcT5JKsQNScGPXM9tWZtOnKkzGZP5ooJbU2WT0rkfrXjDAQkKH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-1080000">
            <a:off x="2545629" y="2487774"/>
            <a:ext cx="3943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ZAUPANJE</a:t>
            </a:r>
            <a:endParaRPr lang="en-US" sz="5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8442" y="168710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bg1"/>
                </a:solidFill>
              </a:rPr>
              <a:t>Most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1342" y="1286996"/>
            <a:ext cx="473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  <a:latin typeface="Arial Narrow" pitchFamily="34" charset="0"/>
              </a:rPr>
              <a:t>Uiti iz svoje „cone udobja“ in ozkih skupnosti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841" y="5289687"/>
            <a:ext cx="433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IDEJE (tehnološke in </a:t>
            </a:r>
            <a:r>
              <a:rPr lang="sl-SI" dirty="0" err="1" smtClean="0">
                <a:solidFill>
                  <a:schemeClr val="bg1"/>
                </a:solidFill>
              </a:rPr>
              <a:t>netehnološke</a:t>
            </a:r>
            <a:r>
              <a:rPr lang="sl-SI" dirty="0" smtClean="0">
                <a:solidFill>
                  <a:schemeClr val="bg1"/>
                </a:solidFill>
              </a:rPr>
              <a:t> inovacije)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5903" y="4669105"/>
            <a:ext cx="2038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 smtClean="0">
                <a:solidFill>
                  <a:schemeClr val="bg1"/>
                </a:solidFill>
              </a:rPr>
              <a:t>TALENTI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4149080"/>
            <a:ext cx="807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k</a:t>
            </a:r>
            <a:r>
              <a:rPr lang="sl-SI" dirty="0" smtClean="0">
                <a:solidFill>
                  <a:schemeClr val="bg1"/>
                </a:solidFill>
              </a:rPr>
              <a:t>apital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9043" y="5053826"/>
            <a:ext cx="201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ODNOSI </a:t>
            </a:r>
            <a:r>
              <a:rPr lang="sl-SI" dirty="0" err="1" smtClean="0">
                <a:solidFill>
                  <a:schemeClr val="bg1"/>
                </a:solidFill>
              </a:rPr>
              <a:t>win</a:t>
            </a:r>
            <a:r>
              <a:rPr lang="sl-SI" dirty="0" smtClean="0">
                <a:solidFill>
                  <a:schemeClr val="bg1"/>
                </a:solidFill>
              </a:rPr>
              <a:t>-</a:t>
            </a:r>
            <a:r>
              <a:rPr lang="sl-SI" dirty="0" err="1" smtClean="0">
                <a:solidFill>
                  <a:schemeClr val="bg1"/>
                </a:solidFill>
              </a:rPr>
              <a:t>win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840000">
            <a:off x="263172" y="2191203"/>
            <a:ext cx="28364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>
                <a:solidFill>
                  <a:schemeClr val="bg1"/>
                </a:solidFill>
              </a:rPr>
              <a:t>Produktivno </a:t>
            </a:r>
          </a:p>
          <a:p>
            <a:r>
              <a:rPr lang="sl-SI" sz="4000" dirty="0" smtClean="0">
                <a:solidFill>
                  <a:schemeClr val="bg1"/>
                </a:solidFill>
              </a:rPr>
              <a:t>sodelovanje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3861048"/>
            <a:ext cx="3031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err="1" smtClean="0">
                <a:solidFill>
                  <a:schemeClr val="bg1"/>
                </a:solidFill>
              </a:rPr>
              <a:t>Samoobdavčenje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944" y="4333746"/>
            <a:ext cx="20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Omejenost pohlepa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6664" y="3346374"/>
            <a:ext cx="339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Zmanjšanje transakcijskih stroškov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360" y="830063"/>
            <a:ext cx="390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Svoboda in samostojnost posameznikov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">
            <a:off x="2291092" y="317848"/>
            <a:ext cx="241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i="1" dirty="0" smtClean="0">
                <a:solidFill>
                  <a:schemeClr val="bg1"/>
                </a:solidFill>
              </a:rPr>
              <a:t>Užitek odkrivanja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8593" y="2442503"/>
            <a:ext cx="246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Delo v ustvarjalnih timih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-540000">
            <a:off x="591046" y="5938211"/>
            <a:ext cx="4247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Puščanje „odtisa“ za prihodnost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381" y="207429"/>
            <a:ext cx="146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TEKMOVANJE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-300000">
            <a:off x="4983117" y="2882608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Družbeno priznanje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-900000">
            <a:off x="6964026" y="368434"/>
            <a:ext cx="12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  <a:latin typeface="Broadway" pitchFamily="82" charset="0"/>
              </a:rPr>
              <a:t>STRAST</a:t>
            </a:r>
            <a:endParaRPr lang="en-US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1628" y="830063"/>
            <a:ext cx="180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ZASLUŽITI VEČ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0101" y="1888505"/>
            <a:ext cx="185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Strah pred novim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8592" y="5726607"/>
            <a:ext cx="226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Velika investicija časa, napora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6355" y="1806045"/>
            <a:ext cx="120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STRES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-300000">
            <a:off x="215117" y="1279784"/>
            <a:ext cx="340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ZMANJŠEVANJE/MANAGERIRANJE TVEGANJA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206945" y="3573378"/>
            <a:ext cx="166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/>
                </a:solidFill>
                <a:latin typeface="Algerian" pitchFamily="82" charset="0"/>
              </a:rPr>
              <a:t>SANJE</a:t>
            </a:r>
            <a:endParaRPr lang="en-US" sz="28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0272" y="414154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EKSPERIMENTIRAJ IN ITERIRAJ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684197" y="4538091"/>
            <a:ext cx="401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IŠČI POŠTENOST IN NE PREDNOSTI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573" y="4567882"/>
            <a:ext cx="219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Pozitivna energija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-1740000">
            <a:off x="4788024" y="5517232"/>
            <a:ext cx="131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odprtost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0644" y="6102588"/>
            <a:ext cx="194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Nesebična pomoč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04516" y="3429000"/>
            <a:ext cx="118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raznolikost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7388" y="183768"/>
            <a:ext cx="153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EVOLUCIJA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7865" y="225783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dolgoročnost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-540000">
            <a:off x="516822" y="34115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globalnost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200000">
            <a:off x="4606944" y="1741819"/>
            <a:ext cx="1765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Kreativni razred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-540000">
            <a:off x="2295874" y="4333746"/>
            <a:ext cx="20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1"/>
                </a:solidFill>
                <a:latin typeface="Arial Narrow" pitchFamily="34" charset="0"/>
              </a:rPr>
              <a:t>vključevanje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451" y="6372938"/>
            <a:ext cx="190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Odprta vrata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60000">
            <a:off x="7568213" y="2924944"/>
            <a:ext cx="125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i="1" dirty="0" smtClean="0">
                <a:solidFill>
                  <a:schemeClr val="bg1"/>
                </a:solidFill>
              </a:rPr>
              <a:t>zaupljivost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-420000">
            <a:off x="4340756" y="3577287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5400" dirty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K</a:t>
            </a:r>
            <a:r>
              <a:rPr lang="sl-SI" sz="5400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OMUNIKACIJA</a:t>
            </a:r>
            <a:endParaRPr lang="en-US" sz="5400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 rot="1380000">
            <a:off x="5334451" y="692696"/>
            <a:ext cx="104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bg1"/>
                </a:solidFill>
              </a:rPr>
              <a:t>učenje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-420000">
            <a:off x="6936818" y="6268352"/>
            <a:ext cx="190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chemeClr val="bg1"/>
                </a:solidFill>
              </a:rPr>
              <a:t>INFORMACIJE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"/>
          <p:cNvGrpSpPr>
            <a:grpSpLocks/>
          </p:cNvGrpSpPr>
          <p:nvPr/>
        </p:nvGrpSpPr>
        <p:grpSpPr bwMode="auto">
          <a:xfrm>
            <a:off x="458788" y="101600"/>
            <a:ext cx="4503737" cy="3716338"/>
            <a:chOff x="458788" y="101600"/>
            <a:chExt cx="4503737" cy="3716556"/>
          </a:xfrm>
        </p:grpSpPr>
        <p:pic>
          <p:nvPicPr>
            <p:cNvPr id="13329" name="Picture 2" descr="http://findfulfillflourish.files.wordpress.com/2011/03/innovative-br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8" y="276225"/>
              <a:ext cx="3111500" cy="310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Picture 6" descr="http://www.innovationmanagement.se/wp-content/uploads/2010/02/market-orientat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188" y="101600"/>
              <a:ext cx="1684337" cy="155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Box 3"/>
            <p:cNvSpPr txBox="1">
              <a:spLocks noChangeArrowheads="1"/>
            </p:cNvSpPr>
            <p:nvPr/>
          </p:nvSpPr>
          <p:spPr bwMode="auto">
            <a:xfrm>
              <a:off x="2505075" y="3171825"/>
              <a:ext cx="2181225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sl-SI"/>
                <a:t>Inovativnost in podjetništvo</a:t>
              </a:r>
              <a:endParaRPr lang="en-US"/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5715000" y="101600"/>
            <a:ext cx="3279775" cy="3001963"/>
            <a:chOff x="5715000" y="101600"/>
            <a:chExt cx="3279774" cy="3002181"/>
          </a:xfrm>
        </p:grpSpPr>
        <p:pic>
          <p:nvPicPr>
            <p:cNvPr id="13327" name="Picture 4" descr="bend_suppliers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74"/>
            <a:stretch>
              <a:fillRect/>
            </a:stretch>
          </p:blipFill>
          <p:spPr bwMode="auto">
            <a:xfrm>
              <a:off x="6516687" y="101600"/>
              <a:ext cx="2478087" cy="259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8" name="TextBox 11"/>
            <p:cNvSpPr txBox="1">
              <a:spLocks noChangeArrowheads="1"/>
            </p:cNvSpPr>
            <p:nvPr/>
          </p:nvSpPr>
          <p:spPr bwMode="auto">
            <a:xfrm>
              <a:off x="5715000" y="2457450"/>
              <a:ext cx="2181225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sl-SI"/>
                <a:t>Mobilen trg dela (varna prožnost) </a:t>
              </a:r>
              <a:endParaRPr lang="en-US"/>
            </a:p>
          </p:txBody>
        </p:sp>
      </p:grp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900363" y="3454400"/>
            <a:ext cx="6094412" cy="3182938"/>
            <a:chOff x="1868486" y="3494990"/>
            <a:chExt cx="6094414" cy="3181821"/>
          </a:xfrm>
        </p:grpSpPr>
        <p:pic>
          <p:nvPicPr>
            <p:cNvPr id="13323" name="Picture 8" descr="http://image.made-in-china.com/2f0j00DCeavYPMbgbs/88-Interactive-Whiteboard-JL-8500H-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357" y="4374033"/>
              <a:ext cx="1879655" cy="230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0" descr="http://cpaprotectplus.com/blog/wp-content/uploads/children_health_car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62" y="3494990"/>
              <a:ext cx="2000250" cy="1906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6" y="4116864"/>
              <a:ext cx="2422525" cy="2086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6" name="TextBox 10"/>
            <p:cNvSpPr txBox="1">
              <a:spLocks noChangeArrowheads="1"/>
            </p:cNvSpPr>
            <p:nvPr/>
          </p:nvSpPr>
          <p:spPr bwMode="auto">
            <a:xfrm>
              <a:off x="5781675" y="5054600"/>
              <a:ext cx="2181225" cy="147732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sl-SI"/>
                <a:t>Kakovostni in učinkoviti socialni in drugi </a:t>
              </a:r>
              <a:r>
                <a:rPr lang="sl-SI" b="1" i="1">
                  <a:solidFill>
                    <a:srgbClr val="C00000"/>
                  </a:solidFill>
                </a:rPr>
                <a:t>skupni</a:t>
              </a:r>
              <a:r>
                <a:rPr lang="sl-SI"/>
                <a:t> (splošni) </a:t>
              </a:r>
              <a:r>
                <a:rPr lang="sl-SI" b="1" i="1">
                  <a:solidFill>
                    <a:srgbClr val="C00000"/>
                  </a:solidFill>
                </a:rPr>
                <a:t>sistemi</a:t>
              </a:r>
              <a:endParaRPr lang="en-US" b="1" i="1">
                <a:solidFill>
                  <a:srgbClr val="C00000"/>
                </a:solidFill>
              </a:endParaRPr>
            </a:p>
          </p:txBody>
        </p:sp>
      </p:grp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12713" y="6099175"/>
            <a:ext cx="478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sl-SI" sz="2000" b="1">
                <a:solidFill>
                  <a:srgbClr val="C00000"/>
                </a:solidFill>
              </a:rPr>
              <a:t>DRUŽBA OMOGOČANJA ZA USTVARJANJE</a:t>
            </a:r>
            <a:endParaRPr lang="en-US" sz="2000" b="1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0988" y="3657600"/>
            <a:ext cx="2509837" cy="2409825"/>
            <a:chOff x="280988" y="3657352"/>
            <a:chExt cx="2509838" cy="2410073"/>
          </a:xfrm>
        </p:grpSpPr>
        <p:pic>
          <p:nvPicPr>
            <p:cNvPr id="13320" name="Picture 13" descr="Map of Europ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99" y="3657352"/>
              <a:ext cx="1638301" cy="150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15" descr="http://www.state-maps.org/usaimg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8" y="5358221"/>
              <a:ext cx="1052512" cy="709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7" descr="http://www.enchantedlearning.com/asia/china/map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536" y="5358221"/>
              <a:ext cx="1157290" cy="589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3019425" y="1438275"/>
            <a:ext cx="4884738" cy="431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04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upload.wikimedia.org/wikipedia/it/1/11/L'Inferno_di_Andr%C3%A8_Goncal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0" y="0"/>
            <a:ext cx="9171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536" y="1289953"/>
            <a:ext cx="689843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l-SI" sz="4000" b="1" dirty="0" smtClean="0">
                <a:solidFill>
                  <a:schemeClr val="bg1"/>
                </a:solidFill>
              </a:rPr>
              <a:t>IZGRAJEVATI SISTEME DOLGOROČNOSTI </a:t>
            </a:r>
          </a:p>
          <a:p>
            <a:pPr algn="ctr" eaLnBrk="1" hangingPunct="1"/>
            <a:r>
              <a:rPr lang="sl-SI" sz="2800" b="1" dirty="0" smtClean="0">
                <a:solidFill>
                  <a:schemeClr val="bg1"/>
                </a:solidFill>
              </a:rPr>
              <a:t>(ob vse večji </a:t>
            </a:r>
            <a:r>
              <a:rPr lang="sl-SI" sz="2800" b="1" dirty="0" err="1" smtClean="0">
                <a:solidFill>
                  <a:schemeClr val="bg1"/>
                </a:solidFill>
              </a:rPr>
              <a:t>volatilnosti</a:t>
            </a:r>
            <a:r>
              <a:rPr lang="sl-SI" sz="2800" b="1" dirty="0" smtClean="0">
                <a:solidFill>
                  <a:schemeClr val="bg1"/>
                </a:solidFill>
              </a:rPr>
              <a:t> zgraditi tudi prave sisteme obvladovanja tveganj) </a:t>
            </a:r>
          </a:p>
          <a:p>
            <a:pPr algn="ctr" eaLnBrk="1" hangingPunct="1"/>
            <a:r>
              <a:rPr lang="sl-SI" sz="4000" b="1" dirty="0" smtClean="0">
                <a:solidFill>
                  <a:schemeClr val="bg1"/>
                </a:solidFill>
              </a:rPr>
              <a:t>IN PREVZETI OSEBNO ODGOVORNOST </a:t>
            </a:r>
            <a:endParaRPr lang="sl-SI" sz="4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USESECONDARYMONITOR" val="True"/>
  <p:tag name="COUNTDOWNSTYLE" val="-1"/>
  <p:tag name="COUNTDOWNSECONDS" val="10"/>
  <p:tag name="BACKUPSESSIONS" val="True"/>
  <p:tag name="REVIEWONLY" val="False"/>
  <p:tag name="PARTICIPANTSINLEADERBOARD" val="5"/>
  <p:tag name="BUBBLESIZEVISIBLE" val="True"/>
  <p:tag name="CUSTOMGRIDBACKCOLOR" val="-2830136"/>
  <p:tag name="CUSTOMCELLBACKCOLOR3" val="-268652"/>
  <p:tag name="DISPLAYDEVICENUMBER" val="True"/>
  <p:tag name="AUTOSIZEGRID" val="True"/>
  <p:tag name="CHARTCOLORS" val="0"/>
  <p:tag name="MULTIRESPDIVISOR" val="1"/>
  <p:tag name="CORRECTPOINTVALUE" val="100"/>
  <p:tag name="ZEROBASED" val="False"/>
  <p:tag name="FIBDISPLAYRESULTS" val="True"/>
  <p:tag name="PRRESPONSE1" val="10"/>
  <p:tag name="PRRESPONSE5" val="6"/>
  <p:tag name="PRRESPONSE9" val="2"/>
  <p:tag name="BRANCHTO" val="262"/>
  <p:tag name="BULLETTYPE" val="3"/>
  <p:tag name="RESPCOUNTERFORMAT" val="0"/>
  <p:tag name="ALLOWDUPLICATES" val="False"/>
  <p:tag name="ROTATIONINTERVAL" val="2"/>
  <p:tag name="MAXRESPONDERS" val="5"/>
  <p:tag name="DEFAULTNUMTEAMS" val="5"/>
  <p:tag name="CUSTOMCELLBACKCOLOR4" val="-8355712"/>
  <p:tag name="GRIDOPACITY" val="90"/>
  <p:tag name="POLLINGCYCLE" val="2"/>
  <p:tag name="PARTLISTDEFAULT" val="0"/>
  <p:tag name="REALTIMEBACKUP" val="False"/>
  <p:tag name="ADVANCEDSETTINGSVIEW" val="False"/>
  <p:tag name="PRRESPONSE2" val="9"/>
  <p:tag name="PRRESPONSE7" val="4"/>
  <p:tag name="HOTSPOTTYPE" val="DefinedInNavigator"/>
  <p:tag name="ANSWERNOWSTYLE" val="-1"/>
  <p:tag name="INPUTSOURCE" val="1"/>
  <p:tag name="AUTOADVANCE" val="False"/>
  <p:tag name="BUBBLENAMEVISIBLE" val="True"/>
  <p:tag name="CUSTOMCELLBACKCOLOR1" val="-657956"/>
  <p:tag name="DISPLAYDEVICEID" val="True"/>
  <p:tag name="CHARTLABELS" val="0"/>
  <p:tag name="ALLOWUSERFEEDBACK" val="True"/>
  <p:tag name="CHARTSCALE" val="True"/>
  <p:tag name="PRRESPONSE3" val="8"/>
  <p:tag name="PRRESPONSE10" val="1"/>
  <p:tag name="NUMRESPONSES" val="1"/>
  <p:tag name="STDCHART" val="1"/>
  <p:tag name="CUSTOMCELLFORECOLOR" val="-16777216"/>
  <p:tag name="GRIDROTATIONINTERVAL" val="2"/>
  <p:tag name="INCLUDENONRESPONDERS" val="False"/>
  <p:tag name="AUTOADJUSTPARTRANGE" val="True"/>
  <p:tag name="PRRESPONSE4" val="7"/>
  <p:tag name="RESPTABLESTYLE" val="-1"/>
  <p:tag name="TEAMSINLEADERBOARD" val="5"/>
  <p:tag name="USESCHEMECOLORS" val="True"/>
  <p:tag name="RESETCHARTS" val="True"/>
  <p:tag name="FIBNUMRESULTS" val="5"/>
  <p:tag name="PRRESPONSE8" val="3"/>
  <p:tag name="RESPCOUNTERSTYLE" val="-1"/>
  <p:tag name="BUBBLEVALUEFORMAT" val="0.0"/>
  <p:tag name="GRIDSIZE" val="{Width=800, Height=600}"/>
  <p:tag name="REALTIMEBACKUPPATH" val="(None)"/>
  <p:tag name="DEFINEDINNAVIGATOR" val="True"/>
  <p:tag name="CHARTVALUEFORMAT" val="0%"/>
  <p:tag name="DISPLAYNAME" val="True"/>
  <p:tag name="FIBINCLUDEOTHER" val="True"/>
  <p:tag name="ANSWERNOWTEXT" val="Answer Now"/>
  <p:tag name="CUSTOMCELLBACKCOLOR2" val="-13395457"/>
  <p:tag name="FIBDISPLAYKEYWORDS" val="True"/>
  <p:tag name="AUTOUPDATEALIASES" val="True"/>
  <p:tag name="INCORRECTPOINTVALUE" val="0"/>
  <p:tag name="BUBBLEGROUPING" val="3"/>
  <p:tag name="SHOWBARVISIBLE" val="True"/>
  <p:tag name="PRRESPONSE6" val="5"/>
  <p:tag name="BACKUPMAINTENANCE" val="7"/>
  <p:tag name="INCLUDEPPT" val="True"/>
  <p:tag name="GRIDPOSITION" val="1"/>
  <p:tag name="DELIMITERS" val="3.1"/>
  <p:tag name="TPFULLVERSION" val="4.2.3.231"/>
  <p:tag name="POWERPOINTVERSION" val="14.0"/>
  <p:tag name="TASKPANEKEY" val="a7abc886-d5ec-4551-aa9a-1be6b03c9c56"/>
  <p:tag name="LUIDIAENABLED" val="False"/>
  <p:tag name="EXPANDSHOWBA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20467</TotalTime>
  <Words>573</Words>
  <Application>Microsoft Office PowerPoint</Application>
  <PresentationFormat>Diaprojekcija na zaslonu (4:3)</PresentationFormat>
  <Paragraphs>112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Office Theme</vt:lpstr>
      <vt:lpstr>PowerPointova predstavitev</vt:lpstr>
      <vt:lpstr>PowerPointova predstavitev</vt:lpstr>
      <vt:lpstr>PowerPointova predstavitev</vt:lpstr>
      <vt:lpstr>Piramida družbene odgovornosti in profesionalne odgovornost managerjev ter nadzornikov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Jaklič, Marko</dc:creator>
  <cp:lastModifiedBy>Barbara Fuerst</cp:lastModifiedBy>
  <cp:revision>726</cp:revision>
  <cp:lastPrinted>2013-03-05T09:48:05Z</cp:lastPrinted>
  <dcterms:created xsi:type="dcterms:W3CDTF">1601-01-01T00:00:00Z</dcterms:created>
  <dcterms:modified xsi:type="dcterms:W3CDTF">2013-03-11T06:57:30Z</dcterms:modified>
</cp:coreProperties>
</file>