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2" r:id="rId4"/>
    <p:sldId id="257" r:id="rId5"/>
    <p:sldId id="258" r:id="rId6"/>
    <p:sldId id="261" r:id="rId7"/>
    <p:sldId id="259" r:id="rId8"/>
    <p:sldId id="260" r:id="rId9"/>
  </p:sldIdLst>
  <p:sldSz cx="9144000" cy="6858000" type="screen4x3"/>
  <p:notesSz cx="7099300" cy="102235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4311" autoAdjust="0"/>
  </p:normalViewPr>
  <p:slideViewPr>
    <p:cSldViewPr>
      <p:cViewPr>
        <p:scale>
          <a:sx n="100" d="100"/>
          <a:sy n="100" d="100"/>
        </p:scale>
        <p:origin x="-1308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812" y="-90"/>
      </p:cViewPr>
      <p:guideLst>
        <p:guide orient="horz" pos="3220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Zveze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Zveze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Desktop\Zveze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autoTitleDeleted val="1"/>
    <c:view3D>
      <c:rAngAx val="1"/>
    </c:view3D>
    <c:side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sideWall>
    <c:back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lang="en-US"/>
                </a:pPr>
                <a:endParaRPr lang="sl-SI"/>
              </a:p>
            </c:txPr>
            <c:showVal val="1"/>
          </c:dLbls>
          <c:cat>
            <c:strRef>
              <c:f>List1!$A$125:$Z$125</c:f>
              <c:strCache>
                <c:ptCount val="26"/>
                <c:pt idx="0">
                  <c:v>Ministrstvo za finance</c:v>
                </c:pt>
                <c:pt idx="1">
                  <c:v>Ministrstvo za notranje zadeve</c:v>
                </c:pt>
                <c:pt idx="2">
                  <c:v>Ministrstvo za zunanje zadeve</c:v>
                </c:pt>
                <c:pt idx="3">
                  <c:v>Ministrstvo za pravosodje</c:v>
                </c:pt>
                <c:pt idx="4">
                  <c:v>Ministrstvo za obrambo</c:v>
                </c:pt>
                <c:pt idx="5">
                  <c:v>Ministrstvo za delo, družino in socialne zadeve</c:v>
                </c:pt>
                <c:pt idx="6">
                  <c:v>Ministrstvo za gospodarstvo</c:v>
                </c:pt>
                <c:pt idx="7">
                  <c:v>Ministrstvo za kmetijstvo, gozdarstvo in prehrano</c:v>
                </c:pt>
                <c:pt idx="8">
                  <c:v>Ministrstvo za kulturo</c:v>
                </c:pt>
                <c:pt idx="9">
                  <c:v>Ministrstvo za okolje in prostor</c:v>
                </c:pt>
                <c:pt idx="10">
                  <c:v>Ministrstvo za promet</c:v>
                </c:pt>
                <c:pt idx="11">
                  <c:v>Ministrstvo za šolstvo in šport</c:v>
                </c:pt>
                <c:pt idx="12">
                  <c:v>Ministrstvo za visoko šolstvo, znanost in tehnologijo</c:v>
                </c:pt>
                <c:pt idx="13">
                  <c:v>Ministrstvo za zdravje</c:v>
                </c:pt>
                <c:pt idx="14">
                  <c:v>Ministrstvo za javno upravo</c:v>
                </c:pt>
                <c:pt idx="15">
                  <c:v>Poslanska skupina SD</c:v>
                </c:pt>
                <c:pt idx="16">
                  <c:v>Poslanska skupina SDS</c:v>
                </c:pt>
                <c:pt idx="17">
                  <c:v>Poslanska skupina ZARES</c:v>
                </c:pt>
                <c:pt idx="18">
                  <c:v>Poslanska skupina DeSUS</c:v>
                </c:pt>
                <c:pt idx="19">
                  <c:v>Poslanska skupina SNS</c:v>
                </c:pt>
                <c:pt idx="20">
                  <c:v>Poslanska skupina SLS</c:v>
                </c:pt>
                <c:pt idx="21">
                  <c:v>Poslanska skupina PK LDS</c:v>
                </c:pt>
                <c:pt idx="22">
                  <c:v>Poslanska skupina NS</c:v>
                </c:pt>
                <c:pt idx="23">
                  <c:v>Poslanska skupina NP</c:v>
                </c:pt>
                <c:pt idx="24">
                  <c:v>Občine</c:v>
                </c:pt>
                <c:pt idx="25">
                  <c:v>Drugi</c:v>
                </c:pt>
              </c:strCache>
            </c:strRef>
          </c:cat>
          <c:val>
            <c:numRef>
              <c:f>List1!$A$126:$Z$126</c:f>
              <c:numCache>
                <c:formatCode>General</c:formatCode>
                <c:ptCount val="26"/>
                <c:pt idx="0">
                  <c:v>13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14</c:v>
                </c:pt>
                <c:pt idx="7">
                  <c:v>7</c:v>
                </c:pt>
                <c:pt idx="8">
                  <c:v>1</c:v>
                </c:pt>
                <c:pt idx="9">
                  <c:v>2</c:v>
                </c:pt>
                <c:pt idx="10">
                  <c:v>10</c:v>
                </c:pt>
                <c:pt idx="11">
                  <c:v>1</c:v>
                </c:pt>
                <c:pt idx="12">
                  <c:v>8</c:v>
                </c:pt>
                <c:pt idx="13">
                  <c:v>2</c:v>
                </c:pt>
                <c:pt idx="14">
                  <c:v>3</c:v>
                </c:pt>
                <c:pt idx="15">
                  <c:v>22</c:v>
                </c:pt>
                <c:pt idx="16">
                  <c:v>2</c:v>
                </c:pt>
                <c:pt idx="17">
                  <c:v>2</c:v>
                </c:pt>
                <c:pt idx="18">
                  <c:v>5</c:v>
                </c:pt>
                <c:pt idx="19">
                  <c:v>3</c:v>
                </c:pt>
                <c:pt idx="20">
                  <c:v>6</c:v>
                </c:pt>
                <c:pt idx="21">
                  <c:v>15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7</c:v>
                </c:pt>
              </c:numCache>
            </c:numRef>
          </c:val>
        </c:ser>
        <c:dLbls>
          <c:showVal val="1"/>
        </c:dLbls>
        <c:shape val="box"/>
        <c:axId val="65304064"/>
        <c:axId val="65305600"/>
        <c:axId val="0"/>
      </c:bar3DChart>
      <c:catAx>
        <c:axId val="653040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900" baseline="0"/>
            </a:pPr>
            <a:endParaRPr lang="sl-SI"/>
          </a:p>
        </c:txPr>
        <c:crossAx val="65305600"/>
        <c:crosses val="autoZero"/>
        <c:auto val="1"/>
        <c:lblAlgn val="ctr"/>
        <c:lblOffset val="100"/>
      </c:catAx>
      <c:valAx>
        <c:axId val="653056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ŠTEVILO LOBIRANJ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l-SI"/>
          </a:p>
        </c:txPr>
        <c:crossAx val="6530406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autoTitleDeleted val="1"/>
    <c:view3D>
      <c:rAngAx val="1"/>
    </c:view3D>
    <c:side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sideWall>
    <c:back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List1!$A$42</c:f>
              <c:strCache>
                <c:ptCount val="1"/>
                <c:pt idx="0">
                  <c:v>JAVNI USLUŽBENCI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lang="en-US"/>
                </a:pPr>
                <a:endParaRPr lang="sl-SI"/>
              </a:p>
            </c:txPr>
            <c:showVal val="1"/>
          </c:dLbls>
          <c:cat>
            <c:strRef>
              <c:f>List1!$B$41:$E$41</c:f>
              <c:strCache>
                <c:ptCount val="4"/>
                <c:pt idx="0">
                  <c:v>MINISTRSTVA</c:v>
                </c:pt>
                <c:pt idx="1">
                  <c:v>POSLANSKE SKUPINE</c:v>
                </c:pt>
                <c:pt idx="2">
                  <c:v>OBČINE</c:v>
                </c:pt>
                <c:pt idx="3">
                  <c:v>DRUGI</c:v>
                </c:pt>
              </c:strCache>
            </c:strRef>
          </c:cat>
          <c:val>
            <c:numRef>
              <c:f>List1!$B$42:$E$42</c:f>
              <c:numCache>
                <c:formatCode>General</c:formatCode>
                <c:ptCount val="4"/>
                <c:pt idx="0">
                  <c:v>22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List1!$A$43</c:f>
              <c:strCache>
                <c:ptCount val="1"/>
                <c:pt idx="0">
                  <c:v>FUNKCIONARJI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lang="en-US"/>
                </a:pPr>
                <a:endParaRPr lang="sl-SI"/>
              </a:p>
            </c:txPr>
            <c:showVal val="1"/>
          </c:dLbls>
          <c:cat>
            <c:strRef>
              <c:f>List1!$B$41:$E$41</c:f>
              <c:strCache>
                <c:ptCount val="4"/>
                <c:pt idx="0">
                  <c:v>MINISTRSTVA</c:v>
                </c:pt>
                <c:pt idx="1">
                  <c:v>POSLANSKE SKUPINE</c:v>
                </c:pt>
                <c:pt idx="2">
                  <c:v>OBČINE</c:v>
                </c:pt>
                <c:pt idx="3">
                  <c:v>DRUGI</c:v>
                </c:pt>
              </c:strCache>
            </c:strRef>
          </c:cat>
          <c:val>
            <c:numRef>
              <c:f>List1!$B$43:$E$43</c:f>
              <c:numCache>
                <c:formatCode>General</c:formatCode>
                <c:ptCount val="4"/>
                <c:pt idx="0">
                  <c:v>43</c:v>
                </c:pt>
                <c:pt idx="1">
                  <c:v>56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</c:ser>
        <c:dLbls>
          <c:showVal val="1"/>
        </c:dLbls>
        <c:shape val="box"/>
        <c:axId val="66474752"/>
        <c:axId val="66476288"/>
        <c:axId val="0"/>
      </c:bar3DChart>
      <c:catAx>
        <c:axId val="664747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sl-SI"/>
          </a:p>
        </c:txPr>
        <c:crossAx val="66476288"/>
        <c:crosses val="autoZero"/>
        <c:auto val="1"/>
        <c:lblAlgn val="ctr"/>
        <c:lblOffset val="100"/>
      </c:catAx>
      <c:valAx>
        <c:axId val="664762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ŠTEVILO LOBIRANJ</a:t>
                </a:r>
                <a:endParaRPr lang="sl-SI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l-SI"/>
          </a:p>
        </c:txPr>
        <c:crossAx val="664747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l-SI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autoTitleDeleted val="1"/>
    <c:view3D>
      <c:rAngAx val="1"/>
    </c:view3D>
    <c:side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sideWall>
    <c:backWall>
      <c:spPr>
        <a:solidFill>
          <a:schemeClr val="bg1">
            <a:lumMod val="85000"/>
          </a:schemeClr>
        </a:solidFill>
        <a:ln w="25400" cap="flat" cmpd="sng" algn="ctr">
          <a:solidFill>
            <a:schemeClr val="dk1"/>
          </a:solidFill>
          <a:prstDash val="solid"/>
        </a:ln>
        <a:effectLst/>
      </c:spPr>
    </c:backWall>
    <c:plotArea>
      <c:layout>
        <c:manualLayout>
          <c:layoutTarget val="inner"/>
          <c:xMode val="edge"/>
          <c:yMode val="edge"/>
          <c:x val="6.7010817875374482E-2"/>
          <c:y val="0.11642363623466002"/>
          <c:w val="0.91039263323391129"/>
          <c:h val="0.38160034049797814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dk1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lang="en-US"/>
                </a:pPr>
                <a:endParaRPr lang="sl-SI"/>
              </a:p>
            </c:txPr>
            <c:showVal val="1"/>
          </c:dLbls>
          <c:cat>
            <c:strRef>
              <c:f>List1!$A$94:$AI$94</c:f>
              <c:strCache>
                <c:ptCount val="35"/>
                <c:pt idx="0">
                  <c:v>Avdiovizualno in mediji</c:v>
                </c:pt>
                <c:pt idx="1">
                  <c:v>Carina</c:v>
                </c:pt>
                <c:pt idx="2">
                  <c:v>Enake možnosti</c:v>
                </c:pt>
                <c:pt idx="3">
                  <c:v>Energetika</c:v>
                </c:pt>
                <c:pt idx="4">
                  <c:v>Gospodarske zadeve</c:v>
                </c:pt>
                <c:pt idx="5">
                  <c:v>Humanitarna pomoč</c:v>
                </c:pt>
                <c:pt idx="6">
                  <c:v>Informacijska družba</c:v>
                </c:pt>
                <c:pt idx="7">
                  <c:v>Konkurenca</c:v>
                </c:pt>
                <c:pt idx="8">
                  <c:v>Kultura</c:v>
                </c:pt>
                <c:pt idx="9">
                  <c:v>Kmetijstvo</c:v>
                </c:pt>
                <c:pt idx="10">
                  <c:v>Notranji trg</c:v>
                </c:pt>
                <c:pt idx="11">
                  <c:v>Obdavčenje</c:v>
                </c:pt>
                <c:pt idx="12">
                  <c:v>Mladi</c:v>
                </c:pt>
                <c:pt idx="13">
                  <c:v>Podjetništvo</c:v>
                </c:pt>
                <c:pt idx="14">
                  <c:v>Potrošniki</c:v>
                </c:pt>
                <c:pt idx="15">
                  <c:v>Okolje</c:v>
                </c:pt>
                <c:pt idx="16">
                  <c:v>Izobraževanje</c:v>
                </c:pt>
                <c:pt idx="17">
                  <c:v>Javne zadeve</c:v>
                </c:pt>
                <c:pt idx="18">
                  <c:v>Pravosodje in notranje zadeve</c:v>
                </c:pt>
                <c:pt idx="19">
                  <c:v>Promet</c:v>
                </c:pt>
                <c:pt idx="20">
                  <c:v>Proračun</c:v>
                </c:pt>
                <c:pt idx="21">
                  <c:v>Raziskave in tehnologija</c:v>
                </c:pt>
                <c:pt idx="22">
                  <c:v>Razvoj</c:v>
                </c:pt>
                <c:pt idx="23">
                  <c:v>Regionalna politika</c:v>
                </c:pt>
                <c:pt idx="24">
                  <c:v>Ribištvo in ribogojstvo</c:v>
                </c:pt>
                <c:pt idx="25">
                  <c:v>Širitev</c:v>
                </c:pt>
                <c:pt idx="26">
                  <c:v>Splošne in institucionalne zadeve</c:v>
                </c:pt>
                <c:pt idx="27">
                  <c:v>Šport</c:v>
                </c:pt>
                <c:pt idx="28">
                  <c:v>Varnost živil</c:v>
                </c:pt>
                <c:pt idx="29">
                  <c:v>Vseevropska omrežja</c:v>
                </c:pt>
                <c:pt idx="30">
                  <c:v>Zaposlovanje in socialne zadeve</c:v>
                </c:pt>
                <c:pt idx="31">
                  <c:v>Zunanja in varnostna politika</c:v>
                </c:pt>
                <c:pt idx="32">
                  <c:v>Zunanja trgovina</c:v>
                </c:pt>
                <c:pt idx="33">
                  <c:v>Zunanji odnosi</c:v>
                </c:pt>
                <c:pt idx="34">
                  <c:v>Drugo</c:v>
                </c:pt>
              </c:strCache>
            </c:strRef>
          </c:cat>
          <c:val>
            <c:numRef>
              <c:f>List1!$A$95:$AI$95</c:f>
              <c:numCache>
                <c:formatCode>General</c:formatCode>
                <c:ptCount val="35"/>
                <c:pt idx="0">
                  <c:v>24</c:v>
                </c:pt>
                <c:pt idx="1">
                  <c:v>0</c:v>
                </c:pt>
                <c:pt idx="2">
                  <c:v>0</c:v>
                </c:pt>
                <c:pt idx="3">
                  <c:v>27</c:v>
                </c:pt>
                <c:pt idx="4">
                  <c:v>37</c:v>
                </c:pt>
                <c:pt idx="5">
                  <c:v>0</c:v>
                </c:pt>
                <c:pt idx="6">
                  <c:v>11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18</c:v>
                </c:pt>
                <c:pt idx="14">
                  <c:v>2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9</c:v>
                </c:pt>
                <c:pt idx="19">
                  <c:v>9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1</c:v>
                </c:pt>
                <c:pt idx="31">
                  <c:v>1</c:v>
                </c:pt>
                <c:pt idx="32">
                  <c:v>2</c:v>
                </c:pt>
                <c:pt idx="33">
                  <c:v>0</c:v>
                </c:pt>
                <c:pt idx="34">
                  <c:v>3</c:v>
                </c:pt>
              </c:numCache>
            </c:numRef>
          </c:val>
        </c:ser>
        <c:dLbls>
          <c:showVal val="1"/>
        </c:dLbls>
        <c:shape val="box"/>
        <c:axId val="65932672"/>
        <c:axId val="65938560"/>
        <c:axId val="0"/>
      </c:bar3DChart>
      <c:catAx>
        <c:axId val="659326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000"/>
            </a:pPr>
            <a:endParaRPr lang="sl-SI"/>
          </a:p>
        </c:txPr>
        <c:crossAx val="65938560"/>
        <c:crosses val="autoZero"/>
        <c:auto val="1"/>
        <c:lblAlgn val="ctr"/>
        <c:lblOffset val="100"/>
      </c:catAx>
      <c:valAx>
        <c:axId val="659385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ŠTEVILO LOBIRANJ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l-SI"/>
          </a:p>
        </c:txPr>
        <c:crossAx val="65932672"/>
        <c:crosses val="autoZero"/>
        <c:crossBetween val="between"/>
      </c:valAx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E6CCC7-48C0-4F4C-B56C-4AA6FD8BB74B}" type="doc">
      <dgm:prSet loTypeId="urn:microsoft.com/office/officeart/2005/8/layout/default#14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sl-SI"/>
        </a:p>
      </dgm:t>
    </dgm:pt>
    <dgm:pt modelId="{D2340403-24A4-44F3-973E-4C515F8FB8EB}">
      <dgm:prSet phldrT="[besedil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sl-SI" sz="2000" dirty="0" smtClean="0">
              <a:solidFill>
                <a:schemeClr val="tx1"/>
              </a:solidFill>
            </a:rPr>
            <a:t>Nejaven stik</a:t>
          </a:r>
          <a:endParaRPr lang="sl-SI" sz="2000" dirty="0">
            <a:solidFill>
              <a:schemeClr val="tx1"/>
            </a:solidFill>
          </a:endParaRPr>
        </a:p>
      </dgm:t>
    </dgm:pt>
    <dgm:pt modelId="{6EE9F05D-86BB-4BA9-BC2B-2E30B2581833}" type="parTrans" cxnId="{64B9326C-30D4-4C11-953E-15F00C4A5A26}">
      <dgm:prSet/>
      <dgm:spPr/>
      <dgm:t>
        <a:bodyPr/>
        <a:lstStyle/>
        <a:p>
          <a:endParaRPr lang="sl-SI"/>
        </a:p>
      </dgm:t>
    </dgm:pt>
    <dgm:pt modelId="{6B70B432-2A0E-42B0-A422-B703F5CD688D}" type="sibTrans" cxnId="{64B9326C-30D4-4C11-953E-15F00C4A5A26}">
      <dgm:prSet/>
      <dgm:spPr/>
      <dgm:t>
        <a:bodyPr/>
        <a:lstStyle/>
        <a:p>
          <a:endParaRPr lang="sl-SI"/>
        </a:p>
      </dgm:t>
    </dgm:pt>
    <dgm:pt modelId="{E4822799-8232-4587-A427-72D0DDDB6F87}">
      <dgm:prSet phldrT="[besedil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sl-SI" sz="2000" dirty="0" smtClean="0">
              <a:solidFill>
                <a:schemeClr val="tx1"/>
              </a:solidFill>
            </a:rPr>
            <a:t>Predstavnik interesne organizacije</a:t>
          </a:r>
          <a:endParaRPr lang="sl-SI" sz="2000" dirty="0">
            <a:solidFill>
              <a:schemeClr val="tx1"/>
            </a:solidFill>
          </a:endParaRPr>
        </a:p>
      </dgm:t>
    </dgm:pt>
    <dgm:pt modelId="{37C9AF66-263D-4BC0-ABDB-159785F6D9F1}" type="parTrans" cxnId="{C34488FC-58AE-46B9-A759-58BD4940045F}">
      <dgm:prSet/>
      <dgm:spPr/>
      <dgm:t>
        <a:bodyPr/>
        <a:lstStyle/>
        <a:p>
          <a:endParaRPr lang="sl-SI"/>
        </a:p>
      </dgm:t>
    </dgm:pt>
    <dgm:pt modelId="{34A6E1D7-E778-4138-8142-6CD070C0D62B}" type="sibTrans" cxnId="{C34488FC-58AE-46B9-A759-58BD4940045F}">
      <dgm:prSet/>
      <dgm:spPr/>
      <dgm:t>
        <a:bodyPr/>
        <a:lstStyle/>
        <a:p>
          <a:endParaRPr lang="sl-SI"/>
        </a:p>
      </dgm:t>
    </dgm:pt>
    <dgm:pt modelId="{0D60458B-E347-4FB0-960E-83A99F61320D}">
      <dgm:prSet phldrT="[besedil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sl-SI" sz="2000" dirty="0" smtClean="0">
              <a:solidFill>
                <a:schemeClr val="tx1"/>
              </a:solidFill>
            </a:rPr>
            <a:t>Vplivanje na oblast</a:t>
          </a:r>
          <a:endParaRPr lang="sl-SI" sz="2000" dirty="0">
            <a:solidFill>
              <a:schemeClr val="tx1"/>
            </a:solidFill>
          </a:endParaRPr>
        </a:p>
      </dgm:t>
    </dgm:pt>
    <dgm:pt modelId="{2FCA2EF9-122D-428F-B3AD-E8D78995060B}" type="parTrans" cxnId="{C0B5C8DC-2926-4549-9C57-29E1B744EC4F}">
      <dgm:prSet/>
      <dgm:spPr/>
      <dgm:t>
        <a:bodyPr/>
        <a:lstStyle/>
        <a:p>
          <a:endParaRPr lang="sl-SI"/>
        </a:p>
      </dgm:t>
    </dgm:pt>
    <dgm:pt modelId="{28F77DDD-D334-4DD5-BDE9-8B4EC8DFED46}" type="sibTrans" cxnId="{C0B5C8DC-2926-4549-9C57-29E1B744EC4F}">
      <dgm:prSet/>
      <dgm:spPr/>
      <dgm:t>
        <a:bodyPr/>
        <a:lstStyle/>
        <a:p>
          <a:endParaRPr lang="sl-SI"/>
        </a:p>
      </dgm:t>
    </dgm:pt>
    <dgm:pt modelId="{0058E64C-FE4D-450D-B0AD-A438E76F38C7}" type="pres">
      <dgm:prSet presAssocID="{47E6CCC7-48C0-4F4C-B56C-4AA6FD8BB7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81FDC91A-F1F5-435C-9408-536A94E58C8C}" type="pres">
      <dgm:prSet presAssocID="{D2340403-24A4-44F3-973E-4C515F8FB8EB}" presName="node" presStyleLbl="node1" presStyleIdx="0" presStyleCnt="3" custScaleX="26141" custScaleY="15341" custLinFactNeighborX="27894" custLinFactNeighborY="-1878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D709343-AFB0-4283-9F5F-E68E9C82BD42}" type="pres">
      <dgm:prSet presAssocID="{6B70B432-2A0E-42B0-A422-B703F5CD688D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FCFFD7CE-6926-4ABB-9202-FC104C0AE10F}" type="pres">
      <dgm:prSet presAssocID="{E4822799-8232-4587-A427-72D0DDDB6F87}" presName="node" presStyleLbl="node1" presStyleIdx="1" presStyleCnt="3" custScaleX="45572" custScaleY="26359" custLinFactNeighborX="-17698" custLinFactNeighborY="1080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8A8737C-59C5-4844-BFEF-5D27DF360B01}" type="pres">
      <dgm:prSet presAssocID="{34A6E1D7-E778-4138-8142-6CD070C0D62B}" presName="sibTrans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096033F-035C-4992-949F-9F58DC824BE1}" type="pres">
      <dgm:prSet presAssocID="{0D60458B-E347-4FB0-960E-83A99F61320D}" presName="node" presStyleLbl="node1" presStyleIdx="2" presStyleCnt="3" custScaleX="38716" custScaleY="24568" custLinFactNeighborX="392" custLinFactNeighborY="226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64B9326C-30D4-4C11-953E-15F00C4A5A26}" srcId="{47E6CCC7-48C0-4F4C-B56C-4AA6FD8BB74B}" destId="{D2340403-24A4-44F3-973E-4C515F8FB8EB}" srcOrd="0" destOrd="0" parTransId="{6EE9F05D-86BB-4BA9-BC2B-2E30B2581833}" sibTransId="{6B70B432-2A0E-42B0-A422-B703F5CD688D}"/>
    <dgm:cxn modelId="{F9C9D85C-F82D-6A44-9875-971FCC08C4A0}" type="presOf" srcId="{47E6CCC7-48C0-4F4C-B56C-4AA6FD8BB74B}" destId="{0058E64C-FE4D-450D-B0AD-A438E76F38C7}" srcOrd="0" destOrd="0" presId="urn:microsoft.com/office/officeart/2005/8/layout/default#14"/>
    <dgm:cxn modelId="{C34488FC-58AE-46B9-A759-58BD4940045F}" srcId="{47E6CCC7-48C0-4F4C-B56C-4AA6FD8BB74B}" destId="{E4822799-8232-4587-A427-72D0DDDB6F87}" srcOrd="1" destOrd="0" parTransId="{37C9AF66-263D-4BC0-ABDB-159785F6D9F1}" sibTransId="{34A6E1D7-E778-4138-8142-6CD070C0D62B}"/>
    <dgm:cxn modelId="{8D2D50E4-3225-374E-8717-6017D6399C13}" type="presOf" srcId="{D2340403-24A4-44F3-973E-4C515F8FB8EB}" destId="{81FDC91A-F1F5-435C-9408-536A94E58C8C}" srcOrd="0" destOrd="0" presId="urn:microsoft.com/office/officeart/2005/8/layout/default#14"/>
    <dgm:cxn modelId="{7B6EDB39-4B07-F24F-858F-AE6DE15D4856}" type="presOf" srcId="{E4822799-8232-4587-A427-72D0DDDB6F87}" destId="{FCFFD7CE-6926-4ABB-9202-FC104C0AE10F}" srcOrd="0" destOrd="0" presId="urn:microsoft.com/office/officeart/2005/8/layout/default#14"/>
    <dgm:cxn modelId="{A53447DA-8DA8-314C-B33A-441B2A056574}" type="presOf" srcId="{0D60458B-E347-4FB0-960E-83A99F61320D}" destId="{7096033F-035C-4992-949F-9F58DC824BE1}" srcOrd="0" destOrd="0" presId="urn:microsoft.com/office/officeart/2005/8/layout/default#14"/>
    <dgm:cxn modelId="{C0B5C8DC-2926-4549-9C57-29E1B744EC4F}" srcId="{47E6CCC7-48C0-4F4C-B56C-4AA6FD8BB74B}" destId="{0D60458B-E347-4FB0-960E-83A99F61320D}" srcOrd="2" destOrd="0" parTransId="{2FCA2EF9-122D-428F-B3AD-E8D78995060B}" sibTransId="{28F77DDD-D334-4DD5-BDE9-8B4EC8DFED46}"/>
    <dgm:cxn modelId="{8AB04227-96AA-6442-88AB-ED6590739B3C}" type="presParOf" srcId="{0058E64C-FE4D-450D-B0AD-A438E76F38C7}" destId="{81FDC91A-F1F5-435C-9408-536A94E58C8C}" srcOrd="0" destOrd="0" presId="urn:microsoft.com/office/officeart/2005/8/layout/default#14"/>
    <dgm:cxn modelId="{56DBB6C2-AC5C-C045-A209-853C8379C950}" type="presParOf" srcId="{0058E64C-FE4D-450D-B0AD-A438E76F38C7}" destId="{5D709343-AFB0-4283-9F5F-E68E9C82BD42}" srcOrd="1" destOrd="0" presId="urn:microsoft.com/office/officeart/2005/8/layout/default#14"/>
    <dgm:cxn modelId="{9D6D7206-93CB-954B-AC74-DB114AF918D9}" type="presParOf" srcId="{0058E64C-FE4D-450D-B0AD-A438E76F38C7}" destId="{FCFFD7CE-6926-4ABB-9202-FC104C0AE10F}" srcOrd="2" destOrd="0" presId="urn:microsoft.com/office/officeart/2005/8/layout/default#14"/>
    <dgm:cxn modelId="{593A88FD-5C16-1942-AAC3-17AE8CBC414A}" type="presParOf" srcId="{0058E64C-FE4D-450D-B0AD-A438E76F38C7}" destId="{08A8737C-59C5-4844-BFEF-5D27DF360B01}" srcOrd="3" destOrd="0" presId="urn:microsoft.com/office/officeart/2005/8/layout/default#14"/>
    <dgm:cxn modelId="{71158326-95FA-5948-8B75-E71EABBBE175}" type="presParOf" srcId="{0058E64C-FE4D-450D-B0AD-A438E76F38C7}" destId="{7096033F-035C-4992-949F-9F58DC824BE1}" srcOrd="4" destOrd="0" presId="urn:microsoft.com/office/officeart/2005/8/layout/default#1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DC91A-F1F5-435C-9408-536A94E58C8C}">
      <dsp:nvSpPr>
        <dsp:cNvPr id="0" name=""/>
        <dsp:cNvSpPr/>
      </dsp:nvSpPr>
      <dsp:spPr>
        <a:xfrm>
          <a:off x="2880356" y="3"/>
          <a:ext cx="2032950" cy="7158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chemeClr val="tx1"/>
              </a:solidFill>
            </a:rPr>
            <a:t>Nejaven stik</a:t>
          </a:r>
          <a:endParaRPr lang="sl-SI" sz="2000" kern="1200" dirty="0">
            <a:solidFill>
              <a:schemeClr val="tx1"/>
            </a:solidFill>
          </a:endParaRPr>
        </a:p>
      </dsp:txBody>
      <dsp:txXfrm>
        <a:off x="2880356" y="3"/>
        <a:ext cx="2032950" cy="715829"/>
      </dsp:txXfrm>
    </dsp:sp>
    <dsp:sp modelId="{FCFFD7CE-6926-4ABB-9202-FC104C0AE10F}">
      <dsp:nvSpPr>
        <dsp:cNvPr id="0" name=""/>
        <dsp:cNvSpPr/>
      </dsp:nvSpPr>
      <dsp:spPr>
        <a:xfrm>
          <a:off x="2145364" y="1123604"/>
          <a:ext cx="3544072" cy="1229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chemeClr val="tx1"/>
              </a:solidFill>
            </a:rPr>
            <a:t>Predstavnik interesne organizacije</a:t>
          </a:r>
          <a:endParaRPr lang="sl-SI" sz="2000" kern="1200" dirty="0">
            <a:solidFill>
              <a:schemeClr val="tx1"/>
            </a:solidFill>
          </a:endParaRPr>
        </a:p>
      </dsp:txBody>
      <dsp:txXfrm>
        <a:off x="2145364" y="1123604"/>
        <a:ext cx="3544072" cy="1229942"/>
      </dsp:txXfrm>
    </dsp:sp>
    <dsp:sp modelId="{7096033F-035C-4992-949F-9F58DC824BE1}">
      <dsp:nvSpPr>
        <dsp:cNvPr id="0" name=""/>
        <dsp:cNvSpPr/>
      </dsp:nvSpPr>
      <dsp:spPr>
        <a:xfrm>
          <a:off x="2413471" y="2732606"/>
          <a:ext cx="3010890" cy="114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chemeClr val="tx1"/>
              </a:solidFill>
            </a:rPr>
            <a:t>Vplivanje na oblast</a:t>
          </a:r>
          <a:endParaRPr lang="sl-SI" sz="2000" kern="1200" dirty="0">
            <a:solidFill>
              <a:schemeClr val="tx1"/>
            </a:solidFill>
          </a:endParaRPr>
        </a:p>
      </dsp:txBody>
      <dsp:txXfrm>
        <a:off x="2413471" y="2732606"/>
        <a:ext cx="3010890" cy="1146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1C8F732-4391-483E-9EE5-F505C53ED106}" type="datetimeFigureOut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1" y="971055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4021295" y="971055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6DD19E5-0253-4B17-A636-5D0A1C17297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35203468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4E485E9-D5B6-4D2C-BB87-958C19188074}" type="datetimeFigureOut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sl-SI" noProof="0" smtClean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9930" y="4856162"/>
            <a:ext cx="5679440" cy="460057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71055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4021295" y="9710551"/>
            <a:ext cx="30763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15524FC-3689-40D0-8205-39DF61681A7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4026516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dirty="0" smtClean="0"/>
          </a:p>
        </p:txBody>
      </p:sp>
      <p:sp>
        <p:nvSpPr>
          <p:cNvPr id="7172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FF88B6-CD26-483B-82B6-74D67E4CD67E}" type="slidenum">
              <a:rPr lang="sl-SI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l-SI" smtClean="0"/>
          </a:p>
        </p:txBody>
      </p:sp>
      <p:sp>
        <p:nvSpPr>
          <p:cNvPr id="7173" name="Ograda noge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smtClean="0"/>
          </a:p>
        </p:txBody>
      </p:sp>
      <p:sp>
        <p:nvSpPr>
          <p:cNvPr id="7174" name="Ograda glave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2CD9-BD17-4E25-BD2A-7C5EBBF408CE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2C8E-D55D-40CD-8622-91A20BFFA18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F1FCA-5071-467F-8BAF-CDA55DA7EF88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DF6-867A-412E-B2ED-651D6BB9C90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5D11B-204C-47BF-BD08-8FE1C9BA667D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FE30A-B258-4218-839F-C0D294C07C7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5B734-ED10-4CA1-9120-1D23552C6A0E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9EC97-65EA-4073-8193-A241D8AF3C5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8E2B6-9732-4482-8CF5-3D78D87D4976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A77D-BE4E-41F6-94B6-C7643498427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5BD00-5ACF-4F18-93AD-EDD76AF60EA6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2515-E19F-4D69-9A5C-7830449C37A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D4D1-C92B-4230-B485-21BFA9C750D3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48AF4-7EC4-404B-BCBE-DA545CCB2C1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DDA2-6811-4A4B-B6C3-4C3B92AC62C6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E8EE4-D633-4BE5-8D32-C5C6BD4874B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778F-79D1-4008-BF2A-484440720032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8CC1-1C5C-45BB-AE99-00D1ED6CBF2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37BC3-2DA7-4E12-B11B-A105E22135CD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2BC55-13C1-482A-8EAF-A3D8A357B28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E9D45-E769-456F-A58C-6231CE8521DD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6BD98-A2A1-48EE-96A9-E1713FCDB15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5AD983-15F4-4550-A523-3F22578C4C2C}" type="datetime1">
              <a:rPr lang="sl-SI"/>
              <a:pPr>
                <a:defRPr/>
              </a:pPr>
              <a:t>6.4.2012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l-SI"/>
              <a:t>INTEGRITETA. ODGOVORNOST. VLADAVINA PRAVA.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6324FE-0B8D-40FC-898A-16E52681F54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d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642938" y="1643063"/>
            <a:ext cx="7815262" cy="4572000"/>
          </a:xfrm>
        </p:spPr>
        <p:txBody>
          <a:bodyPr/>
          <a:lstStyle/>
          <a:p>
            <a:pPr eaLnBrk="1" hangingPunct="1"/>
            <a:r>
              <a:rPr lang="sl-SI" b="1" dirty="0" smtClean="0"/>
              <a:t>Nadzor nad lobiranjem</a:t>
            </a:r>
            <a:br>
              <a:rPr lang="sl-SI" b="1" dirty="0" smtClean="0"/>
            </a:br>
            <a:r>
              <a:rPr lang="sl-SI" b="1" dirty="0" smtClean="0"/>
              <a:t>v 2011</a:t>
            </a:r>
          </a:p>
        </p:txBody>
      </p:sp>
      <p:cxnSp>
        <p:nvCxnSpPr>
          <p:cNvPr id="7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8" name="Picture 0" descr="kpk-logo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Regulacija</a:t>
            </a:r>
            <a:r>
              <a:rPr lang="en-US" sz="2800" dirty="0" smtClean="0"/>
              <a:t> </a:t>
            </a:r>
            <a:r>
              <a:rPr lang="en-US" sz="2800" dirty="0" err="1" smtClean="0"/>
              <a:t>lobiranja</a:t>
            </a:r>
            <a:r>
              <a:rPr lang="en-US" sz="2800" dirty="0" smtClean="0"/>
              <a:t> v </a:t>
            </a:r>
            <a:r>
              <a:rPr lang="en-US" sz="2800" dirty="0" err="1" smtClean="0"/>
              <a:t>Sloveniji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Potencial</a:t>
            </a:r>
            <a:r>
              <a:rPr lang="en-US" sz="2400" dirty="0" smtClean="0"/>
              <a:t> </a:t>
            </a:r>
            <a:r>
              <a:rPr lang="en-US" sz="2400" dirty="0" err="1" smtClean="0"/>
              <a:t>regulacije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dvig</a:t>
            </a:r>
            <a:r>
              <a:rPr lang="en-US" sz="2400" dirty="0" smtClean="0"/>
              <a:t> </a:t>
            </a:r>
            <a:r>
              <a:rPr lang="en-US" sz="2400" dirty="0" err="1"/>
              <a:t>etike</a:t>
            </a:r>
            <a:r>
              <a:rPr lang="en-US" sz="2400" dirty="0"/>
              <a:t> in </a:t>
            </a:r>
            <a:r>
              <a:rPr lang="en-US" sz="2400" dirty="0" err="1"/>
              <a:t>integritete</a:t>
            </a:r>
            <a:r>
              <a:rPr lang="en-US" sz="2400" dirty="0"/>
              <a:t> JS: </a:t>
            </a:r>
            <a:r>
              <a:rPr lang="en-US" sz="2400" b="1" dirty="0" err="1" smtClean="0"/>
              <a:t>visok</a:t>
            </a:r>
            <a:endParaRPr lang="en-US" sz="2400" b="1" dirty="0"/>
          </a:p>
          <a:p>
            <a:endParaRPr lang="en-US" sz="2400" dirty="0" smtClean="0"/>
          </a:p>
          <a:p>
            <a:r>
              <a:rPr lang="en-US" sz="2400" dirty="0" err="1" smtClean="0"/>
              <a:t>Potencial</a:t>
            </a:r>
            <a:r>
              <a:rPr lang="en-US" sz="2400" dirty="0" smtClean="0"/>
              <a:t> </a:t>
            </a:r>
            <a:r>
              <a:rPr lang="en-US" sz="2400" dirty="0" err="1" smtClean="0"/>
              <a:t>trenutnega</a:t>
            </a:r>
            <a:r>
              <a:rPr lang="en-US" sz="2400" dirty="0" smtClean="0"/>
              <a:t> </a:t>
            </a:r>
            <a:r>
              <a:rPr lang="en-US" sz="2400" dirty="0" err="1" smtClean="0"/>
              <a:t>zak</a:t>
            </a:r>
            <a:r>
              <a:rPr lang="en-US" sz="2400" dirty="0" smtClean="0"/>
              <a:t>. </a:t>
            </a:r>
            <a:r>
              <a:rPr lang="en-US" sz="2400" dirty="0" err="1"/>
              <a:t>o</a:t>
            </a:r>
            <a:r>
              <a:rPr lang="en-US" sz="2400" dirty="0" err="1" smtClean="0"/>
              <a:t>kvira</a:t>
            </a:r>
            <a:r>
              <a:rPr lang="en-US" sz="2400" dirty="0" smtClean="0"/>
              <a:t>: </a:t>
            </a:r>
            <a:r>
              <a:rPr lang="en-US" sz="2400" b="1" dirty="0" err="1" smtClean="0"/>
              <a:t>srednji</a:t>
            </a:r>
            <a:endParaRPr lang="en-US" sz="2400" b="1" dirty="0"/>
          </a:p>
          <a:p>
            <a:endParaRPr lang="en-US" sz="2400" dirty="0" smtClean="0"/>
          </a:p>
          <a:p>
            <a:r>
              <a:rPr lang="en-US" sz="2400" dirty="0" err="1" smtClean="0"/>
              <a:t>Dejanski</a:t>
            </a:r>
            <a:r>
              <a:rPr lang="en-US" sz="2400" dirty="0"/>
              <a:t> </a:t>
            </a:r>
            <a:r>
              <a:rPr lang="en-US" sz="2400" dirty="0" err="1" smtClean="0"/>
              <a:t>domet</a:t>
            </a:r>
            <a:r>
              <a:rPr lang="en-US" sz="2400" dirty="0" smtClean="0"/>
              <a:t> KPK </a:t>
            </a:r>
            <a:r>
              <a:rPr lang="en-US" sz="2400" dirty="0" err="1" smtClean="0"/>
              <a:t>znotraj</a:t>
            </a:r>
            <a:r>
              <a:rPr lang="en-US" sz="2400" dirty="0" smtClean="0"/>
              <a:t> </a:t>
            </a:r>
            <a:r>
              <a:rPr lang="en-US" sz="2400" dirty="0" err="1" smtClean="0"/>
              <a:t>zak</a:t>
            </a:r>
            <a:r>
              <a:rPr lang="en-US" sz="2400" dirty="0" smtClean="0"/>
              <a:t>. </a:t>
            </a:r>
            <a:r>
              <a:rPr lang="en-US" sz="2400" dirty="0" err="1"/>
              <a:t>o</a:t>
            </a:r>
            <a:r>
              <a:rPr lang="en-US" sz="2400" dirty="0" err="1" smtClean="0"/>
              <a:t>kvira</a:t>
            </a:r>
            <a:r>
              <a:rPr lang="en-US" sz="2400" dirty="0" smtClean="0"/>
              <a:t>: </a:t>
            </a:r>
            <a:r>
              <a:rPr lang="en-US" sz="2400" b="1" dirty="0" err="1" smtClean="0"/>
              <a:t>srednji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800" dirty="0" smtClean="0"/>
              <a:t>(</a:t>
            </a:r>
            <a:r>
              <a:rPr lang="en-US" sz="1800" dirty="0" err="1" smtClean="0"/>
              <a:t>kadrovska</a:t>
            </a:r>
            <a:r>
              <a:rPr lang="en-US" sz="1800" dirty="0" smtClean="0"/>
              <a:t> </a:t>
            </a:r>
            <a:r>
              <a:rPr lang="en-US" sz="1800" dirty="0" err="1" smtClean="0"/>
              <a:t>podhranjenost</a:t>
            </a:r>
            <a:r>
              <a:rPr lang="en-US" sz="1800" dirty="0" smtClean="0"/>
              <a:t>, </a:t>
            </a:r>
            <a:r>
              <a:rPr lang="en-US" sz="1800" dirty="0" err="1" smtClean="0"/>
              <a:t>omejena</a:t>
            </a:r>
            <a:r>
              <a:rPr lang="en-US" sz="1800" dirty="0" smtClean="0"/>
              <a:t> </a:t>
            </a:r>
            <a:r>
              <a:rPr lang="en-US" sz="1800" dirty="0" err="1" smtClean="0"/>
              <a:t>pooblastila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2400" dirty="0" smtClean="0"/>
              <a:t>KPK v 2011 </a:t>
            </a:r>
            <a:r>
              <a:rPr lang="en-US" sz="2400" dirty="0" err="1" smtClean="0"/>
              <a:t>intenzivno</a:t>
            </a:r>
            <a:r>
              <a:rPr lang="en-US" sz="2400" dirty="0" smtClean="0"/>
              <a:t> </a:t>
            </a:r>
            <a:r>
              <a:rPr lang="en-US" sz="2400" dirty="0" err="1" smtClean="0"/>
              <a:t>izobraževala</a:t>
            </a:r>
            <a:r>
              <a:rPr lang="en-US" sz="2400" dirty="0" smtClean="0"/>
              <a:t> in </a:t>
            </a:r>
            <a:r>
              <a:rPr lang="en-US" sz="2400" dirty="0" err="1" smtClean="0"/>
              <a:t>osveščala</a:t>
            </a:r>
            <a:r>
              <a:rPr lang="en-US" sz="2400" dirty="0" smtClean="0"/>
              <a:t> JS</a:t>
            </a:r>
            <a:br>
              <a:rPr lang="en-US" sz="2400" dirty="0" smtClean="0"/>
            </a:br>
            <a:r>
              <a:rPr lang="en-US" sz="1800" dirty="0" smtClean="0"/>
              <a:t>(</a:t>
            </a:r>
            <a:r>
              <a:rPr lang="en-US" sz="1800" dirty="0" err="1" smtClean="0"/>
              <a:t>nadaljujemo</a:t>
            </a:r>
            <a:r>
              <a:rPr lang="en-US" sz="1800" dirty="0" smtClean="0"/>
              <a:t> v 2012)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Regulacija</a:t>
            </a:r>
            <a:r>
              <a:rPr lang="en-US" sz="2400" dirty="0" smtClean="0"/>
              <a:t> </a:t>
            </a:r>
            <a:r>
              <a:rPr lang="en-US" sz="2400" dirty="0" err="1" smtClean="0"/>
              <a:t>namenjena</a:t>
            </a:r>
            <a:r>
              <a:rPr lang="en-US" sz="2400" dirty="0" smtClean="0"/>
              <a:t>  </a:t>
            </a:r>
            <a:r>
              <a:rPr lang="en-US" sz="2400" dirty="0" err="1" smtClean="0"/>
              <a:t>krepitvi</a:t>
            </a:r>
            <a:r>
              <a:rPr lang="en-US" sz="2400" dirty="0" smtClean="0"/>
              <a:t> </a:t>
            </a:r>
            <a:r>
              <a:rPr lang="en-US" sz="2400" dirty="0" err="1" smtClean="0"/>
              <a:t>transparentnosti</a:t>
            </a:r>
            <a:r>
              <a:rPr lang="en-US" sz="2400" dirty="0" smtClean="0"/>
              <a:t>, </a:t>
            </a:r>
            <a:r>
              <a:rPr lang="en-US" sz="2400" dirty="0" err="1" smtClean="0"/>
              <a:t>poudarek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nadzoru</a:t>
            </a:r>
            <a:r>
              <a:rPr lang="en-US" sz="2400" dirty="0" smtClean="0"/>
              <a:t> </a:t>
            </a:r>
            <a:r>
              <a:rPr lang="en-US" sz="2400" dirty="0" err="1" smtClean="0"/>
              <a:t>lobirancev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9" name="Picture 0" descr="kpk-logow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83503387"/>
      </p:ext>
    </p:extLst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857256"/>
          </a:xfrm>
        </p:spPr>
        <p:txBody>
          <a:bodyPr/>
          <a:lstStyle/>
          <a:p>
            <a:pPr algn="r"/>
            <a:r>
              <a:rPr lang="sl-SI" sz="2800" dirty="0" smtClean="0"/>
              <a:t>Lobiranje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14336" y="2428868"/>
            <a:ext cx="8115328" cy="3697295"/>
          </a:xfrm>
        </p:spPr>
        <p:txBody>
          <a:bodyPr/>
          <a:lstStyle/>
          <a:p>
            <a:pPr>
              <a:buNone/>
            </a:pPr>
            <a:r>
              <a:rPr lang="sl-SI" sz="2400" dirty="0" smtClean="0"/>
              <a:t>     </a:t>
            </a:r>
            <a:endParaRPr lang="sl-SI" sz="24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9358346" y="40719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dirty="0"/>
          </a:p>
        </p:txBody>
      </p:sp>
      <p:graphicFrame>
        <p:nvGraphicFramePr>
          <p:cNvPr id="6" name="Ograda vsebin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49981477"/>
              </p:ext>
            </p:extLst>
          </p:nvPr>
        </p:nvGraphicFramePr>
        <p:xfrm>
          <a:off x="683568" y="1628800"/>
          <a:ext cx="777686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11" name="Picture 0" descr="kpk-logow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98129761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Lobiranje</a:t>
            </a:r>
            <a:r>
              <a:rPr lang="en-US" sz="2800" dirty="0" smtClean="0"/>
              <a:t> v 2011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129 </a:t>
            </a:r>
            <a:r>
              <a:rPr lang="en-US" sz="2000" dirty="0" err="1" smtClean="0"/>
              <a:t>poročanj</a:t>
            </a:r>
            <a:r>
              <a:rPr lang="en-US" sz="2000" dirty="0" smtClean="0"/>
              <a:t> </a:t>
            </a:r>
            <a:r>
              <a:rPr lang="en-US" sz="2000" dirty="0" err="1" smtClean="0"/>
              <a:t>lobirancev</a:t>
            </a:r>
            <a:r>
              <a:rPr lang="en-US" sz="2000" dirty="0" smtClean="0"/>
              <a:t> o </a:t>
            </a:r>
            <a:r>
              <a:rPr lang="en-US" sz="2000" dirty="0" err="1" smtClean="0"/>
              <a:t>lobističnih</a:t>
            </a:r>
            <a:r>
              <a:rPr lang="en-US" sz="2000" dirty="0" smtClean="0"/>
              <a:t> </a:t>
            </a:r>
            <a:r>
              <a:rPr lang="en-US" sz="2000" dirty="0" err="1" smtClean="0"/>
              <a:t>stikih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Najpogosteje</a:t>
            </a:r>
            <a:r>
              <a:rPr lang="en-US" sz="2000" dirty="0" smtClean="0"/>
              <a:t> </a:t>
            </a:r>
            <a:r>
              <a:rPr lang="en-US" sz="2000" dirty="0" err="1" smtClean="0"/>
              <a:t>lobirajo</a:t>
            </a:r>
            <a:r>
              <a:rPr lang="en-US" sz="2000" dirty="0" smtClean="0"/>
              <a:t> </a:t>
            </a:r>
            <a:r>
              <a:rPr lang="en-US" sz="2000" dirty="0" err="1" smtClean="0"/>
              <a:t>predstavniki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interesnih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organizacij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59 </a:t>
            </a:r>
            <a:r>
              <a:rPr lang="en-US" sz="2000" dirty="0" err="1"/>
              <a:t>registriranih</a:t>
            </a:r>
            <a:r>
              <a:rPr lang="en-US" sz="2000" dirty="0"/>
              <a:t> </a:t>
            </a:r>
            <a:r>
              <a:rPr lang="en-US" sz="2000" dirty="0" err="1"/>
              <a:t>lobistov</a:t>
            </a:r>
            <a:r>
              <a:rPr lang="en-US" sz="2000" dirty="0"/>
              <a:t> (med </a:t>
            </a:r>
            <a:r>
              <a:rPr lang="en-US" sz="2000" dirty="0" err="1"/>
              <a:t>njimi</a:t>
            </a:r>
            <a:r>
              <a:rPr lang="en-US" sz="2000" dirty="0"/>
              <a:t> </a:t>
            </a:r>
            <a:r>
              <a:rPr lang="en-US" sz="2000" dirty="0" err="1"/>
              <a:t>nobenega</a:t>
            </a:r>
            <a:r>
              <a:rPr lang="en-US" sz="2000" dirty="0"/>
              <a:t> </a:t>
            </a:r>
            <a:r>
              <a:rPr lang="en-US" sz="2000" dirty="0" err="1"/>
              <a:t>odvetnika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19 </a:t>
            </a:r>
            <a:r>
              <a:rPr lang="en-US" sz="2000" dirty="0" err="1" smtClean="0"/>
              <a:t>registriranih</a:t>
            </a:r>
            <a:r>
              <a:rPr lang="en-US" sz="2000" dirty="0" smtClean="0"/>
              <a:t> </a:t>
            </a:r>
            <a:r>
              <a:rPr lang="en-US" sz="2000" dirty="0" err="1" smtClean="0"/>
              <a:t>lobistov</a:t>
            </a:r>
            <a:r>
              <a:rPr lang="en-US" sz="2000" dirty="0" smtClean="0"/>
              <a:t> </a:t>
            </a:r>
            <a:r>
              <a:rPr lang="en-US" sz="2000" dirty="0" err="1" smtClean="0"/>
              <a:t>poročalo</a:t>
            </a:r>
            <a:r>
              <a:rPr lang="en-US" sz="2000" dirty="0" smtClean="0"/>
              <a:t> o </a:t>
            </a:r>
            <a:r>
              <a:rPr lang="en-US" sz="2000" dirty="0" err="1" smtClean="0"/>
              <a:t>lobiranju</a:t>
            </a:r>
            <a:r>
              <a:rPr lang="en-US" sz="2000" dirty="0" smtClean="0"/>
              <a:t> v 2011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Ugotovljena</a:t>
            </a:r>
            <a:r>
              <a:rPr lang="en-US" sz="2000" dirty="0" smtClean="0"/>
              <a:t> </a:t>
            </a:r>
            <a:r>
              <a:rPr lang="en-US" sz="2000" dirty="0" err="1" smtClean="0"/>
              <a:t>razhajanja</a:t>
            </a:r>
            <a:r>
              <a:rPr lang="en-US" sz="2000" dirty="0" smtClean="0"/>
              <a:t> v </a:t>
            </a:r>
            <a:r>
              <a:rPr lang="sl-SI" sz="2000" smtClean="0"/>
              <a:t>16</a:t>
            </a:r>
            <a:r>
              <a:rPr lang="en-US" sz="2000" smtClean="0"/>
              <a:t> </a:t>
            </a:r>
            <a:r>
              <a:rPr lang="en-US" sz="2000" dirty="0" err="1" smtClean="0"/>
              <a:t>primerih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sl-SI" sz="1800" dirty="0" smtClean="0"/>
              <a:t>KPK  </a:t>
            </a:r>
            <a:r>
              <a:rPr lang="sl-SI" sz="1800" dirty="0"/>
              <a:t>preverja </a:t>
            </a:r>
            <a:r>
              <a:rPr lang="sl-SI" sz="1800" dirty="0" smtClean="0"/>
              <a:t>podatke </a:t>
            </a:r>
            <a:r>
              <a:rPr lang="sl-SI" sz="1800" dirty="0"/>
              <a:t>in bo </a:t>
            </a:r>
            <a:r>
              <a:rPr lang="sl-SI" sz="1800" dirty="0" smtClean="0"/>
              <a:t>ob izpolnjenih pogojih uvedla </a:t>
            </a:r>
            <a:r>
              <a:rPr lang="sl-SI" sz="1800" dirty="0"/>
              <a:t>prekrškovne </a:t>
            </a:r>
            <a:r>
              <a:rPr lang="sl-SI" sz="1800" dirty="0" smtClean="0"/>
              <a:t>postopke)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Skupni</a:t>
            </a:r>
            <a:r>
              <a:rPr lang="en-US" sz="2000" dirty="0" smtClean="0"/>
              <a:t> </a:t>
            </a:r>
            <a:r>
              <a:rPr lang="en-US" sz="2000" dirty="0" err="1" smtClean="0"/>
              <a:t>znesek</a:t>
            </a:r>
            <a:r>
              <a:rPr lang="en-US" sz="2000" dirty="0" smtClean="0"/>
              <a:t> </a:t>
            </a:r>
            <a:r>
              <a:rPr lang="en-US" sz="2000" dirty="0" err="1" smtClean="0"/>
              <a:t>plačil</a:t>
            </a:r>
            <a:r>
              <a:rPr lang="en-US" sz="2000" dirty="0" smtClean="0"/>
              <a:t> </a:t>
            </a:r>
            <a:r>
              <a:rPr lang="en-US" sz="2000" dirty="0" err="1" smtClean="0"/>
              <a:t>lobistom</a:t>
            </a:r>
            <a:r>
              <a:rPr lang="en-US" sz="2000" dirty="0" smtClean="0"/>
              <a:t> v 2011 je </a:t>
            </a:r>
            <a:r>
              <a:rPr lang="en-US" sz="2000" dirty="0" err="1" smtClean="0"/>
              <a:t>cca</a:t>
            </a:r>
            <a:r>
              <a:rPr lang="en-US" sz="2000" dirty="0" smtClean="0"/>
              <a:t> 200.000 EUR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9" name="Picture 0" descr="kpk-logow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589992"/>
      </p:ext>
    </p:extLst>
  </p:cSld>
  <p:clrMapOvr>
    <a:masterClrMapping/>
  </p:clrMapOvr>
  <p:transition spd="slow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Subjekti</a:t>
            </a:r>
            <a:r>
              <a:rPr lang="en-US" sz="2800" dirty="0" smtClean="0"/>
              <a:t> </a:t>
            </a:r>
            <a:r>
              <a:rPr lang="en-US" sz="2800" dirty="0" err="1" smtClean="0"/>
              <a:t>lobiranja</a:t>
            </a:r>
            <a:endParaRPr lang="en-US" sz="2800" dirty="0"/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kon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54437607"/>
              </p:ext>
            </p:extLst>
          </p:nvPr>
        </p:nvGraphicFramePr>
        <p:xfrm>
          <a:off x="179512" y="1268760"/>
          <a:ext cx="88035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8" name="Picture 0" descr="kpk-logo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57029702"/>
      </p:ext>
    </p:extLst>
  </p:cSld>
  <p:clrMapOvr>
    <a:masterClrMapping/>
  </p:clrMapOvr>
  <p:transition spd="slow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Lobiranci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statusu</a:t>
            </a:r>
            <a:endParaRPr lang="en-US" sz="2800" dirty="0"/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52548417"/>
              </p:ext>
            </p:extLst>
          </p:nvPr>
        </p:nvGraphicFramePr>
        <p:xfrm>
          <a:off x="395536" y="1484784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9" name="Picture 0" descr="kpk-logo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94595084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Področja</a:t>
            </a:r>
            <a:r>
              <a:rPr lang="en-US" sz="2800" dirty="0" smtClean="0"/>
              <a:t> </a:t>
            </a:r>
            <a:r>
              <a:rPr lang="en-US" sz="2800" dirty="0" err="1" smtClean="0"/>
              <a:t>lobiranja</a:t>
            </a:r>
            <a:r>
              <a:rPr lang="en-US" sz="2800" dirty="0" smtClean="0"/>
              <a:t> v  2011</a:t>
            </a:r>
            <a:endParaRPr lang="en-US" sz="2800" dirty="0"/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on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5207145"/>
              </p:ext>
            </p:extLst>
          </p:nvPr>
        </p:nvGraphicFramePr>
        <p:xfrm>
          <a:off x="323528" y="1412776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9" name="Picture 0" descr="kpk-logow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09482662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800" dirty="0" err="1" smtClean="0"/>
              <a:t>Nadzorni</a:t>
            </a:r>
            <a:r>
              <a:rPr lang="en-US" sz="2800" dirty="0" smtClean="0"/>
              <a:t> </a:t>
            </a:r>
            <a:r>
              <a:rPr lang="en-US" sz="2800" dirty="0" err="1" smtClean="0"/>
              <a:t>postopki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u="sng" dirty="0" err="1" smtClean="0"/>
              <a:t>Zakon</a:t>
            </a:r>
            <a:r>
              <a:rPr lang="en-US" sz="1800" u="sng" dirty="0" smtClean="0"/>
              <a:t> - </a:t>
            </a:r>
            <a:r>
              <a:rPr lang="en-US" sz="1800" u="sng" dirty="0" err="1" smtClean="0"/>
              <a:t>poroštvo</a:t>
            </a:r>
            <a:r>
              <a:rPr lang="en-US" sz="1800" u="sng" dirty="0" smtClean="0"/>
              <a:t> TEŠ 6</a:t>
            </a:r>
          </a:p>
          <a:p>
            <a:pPr marL="0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800" dirty="0" err="1" smtClean="0"/>
              <a:t>pomanjkljiv</a:t>
            </a:r>
            <a:r>
              <a:rPr lang="en-US" sz="1800" dirty="0" smtClean="0"/>
              <a:t> </a:t>
            </a:r>
            <a:r>
              <a:rPr lang="en-US" sz="1800" dirty="0" err="1" smtClean="0"/>
              <a:t>nadzor</a:t>
            </a:r>
            <a:r>
              <a:rPr lang="en-US" sz="1800" dirty="0" smtClean="0"/>
              <a:t> </a:t>
            </a:r>
            <a:r>
              <a:rPr lang="en-US" sz="1800" dirty="0" err="1" smtClean="0"/>
              <a:t>nad</a:t>
            </a:r>
            <a:r>
              <a:rPr lang="en-US" sz="1800" dirty="0" smtClean="0"/>
              <a:t> </a:t>
            </a:r>
            <a:r>
              <a:rPr lang="en-US" sz="1800" dirty="0" err="1" smtClean="0"/>
              <a:t>gibanjem</a:t>
            </a:r>
            <a:r>
              <a:rPr lang="en-US" sz="1800" dirty="0" smtClean="0"/>
              <a:t> </a:t>
            </a:r>
            <a:r>
              <a:rPr lang="en-US" sz="1800" dirty="0" err="1" smtClean="0"/>
              <a:t>lobistov</a:t>
            </a:r>
            <a:r>
              <a:rPr lang="en-US" sz="1800" dirty="0" smtClean="0"/>
              <a:t> v DZ</a:t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800" dirty="0" err="1" smtClean="0"/>
              <a:t>nejasna</a:t>
            </a:r>
            <a:r>
              <a:rPr lang="en-US" sz="1800" dirty="0" smtClean="0"/>
              <a:t> </a:t>
            </a:r>
            <a:r>
              <a:rPr lang="en-US" sz="1800" dirty="0" err="1" smtClean="0"/>
              <a:t>zakonodajna</a:t>
            </a:r>
            <a:r>
              <a:rPr lang="en-US" sz="1800" dirty="0" smtClean="0"/>
              <a:t> sled</a:t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800" dirty="0" err="1" smtClean="0"/>
              <a:t>nespoštovanje</a:t>
            </a:r>
            <a:r>
              <a:rPr lang="en-US" sz="1800" dirty="0" smtClean="0"/>
              <a:t> </a:t>
            </a:r>
            <a:r>
              <a:rPr lang="en-US" sz="1800" dirty="0" err="1" smtClean="0"/>
              <a:t>obveznosti</a:t>
            </a:r>
            <a:r>
              <a:rPr lang="en-US" sz="1800" dirty="0" smtClean="0"/>
              <a:t> </a:t>
            </a:r>
            <a:r>
              <a:rPr lang="en-US" sz="1800" dirty="0" err="1" smtClean="0"/>
              <a:t>poročanja</a:t>
            </a:r>
            <a:r>
              <a:rPr lang="en-US" sz="1800" dirty="0" smtClean="0"/>
              <a:t>: 2 </a:t>
            </a:r>
            <a:r>
              <a:rPr lang="en-US" sz="1800" dirty="0" err="1" smtClean="0"/>
              <a:t>poslanca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	- </a:t>
            </a:r>
            <a:r>
              <a:rPr lang="en-US" sz="1800" dirty="0" err="1" smtClean="0"/>
              <a:t>izrečene</a:t>
            </a:r>
            <a:r>
              <a:rPr lang="en-US" sz="1800" dirty="0" smtClean="0"/>
              <a:t> </a:t>
            </a:r>
            <a:r>
              <a:rPr lang="en-US" sz="1800" dirty="0" err="1" smtClean="0"/>
              <a:t>prekrškovne</a:t>
            </a:r>
            <a:r>
              <a:rPr lang="en-US" sz="1800" dirty="0" smtClean="0"/>
              <a:t> </a:t>
            </a:r>
            <a:r>
              <a:rPr lang="en-US" sz="1800" dirty="0" err="1" smtClean="0"/>
              <a:t>sankcije</a:t>
            </a:r>
            <a:r>
              <a:rPr lang="en-US" sz="1800" dirty="0" smtClean="0"/>
              <a:t> (</a:t>
            </a:r>
            <a:r>
              <a:rPr lang="en-US" sz="1800" dirty="0" err="1" smtClean="0"/>
              <a:t>pravnomočno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r>
              <a:rPr lang="en-US" sz="1800" u="sng" dirty="0" err="1" smtClean="0"/>
              <a:t>Občina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Šempeter-Vrtojba</a:t>
            </a:r>
            <a:endParaRPr lang="en-US" sz="1800" u="sng" dirty="0" smtClean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	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800" dirty="0" err="1" smtClean="0"/>
              <a:t>lobiranje</a:t>
            </a:r>
            <a:r>
              <a:rPr lang="en-US" sz="1800" dirty="0" smtClean="0"/>
              <a:t> </a:t>
            </a:r>
            <a:r>
              <a:rPr lang="en-US" sz="1800" dirty="0" err="1" smtClean="0"/>
              <a:t>izvajal</a:t>
            </a:r>
            <a:r>
              <a:rPr lang="en-US" sz="1800" dirty="0" smtClean="0"/>
              <a:t> “</a:t>
            </a:r>
            <a:r>
              <a:rPr lang="en-US" sz="1800" dirty="0" err="1" smtClean="0"/>
              <a:t>črni</a:t>
            </a:r>
            <a:r>
              <a:rPr lang="en-US" sz="1800" dirty="0" smtClean="0"/>
              <a:t>” </a:t>
            </a:r>
            <a:r>
              <a:rPr lang="en-US" sz="1800" dirty="0" err="1" smtClean="0"/>
              <a:t>lobist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potrebe</a:t>
            </a:r>
            <a:r>
              <a:rPr lang="en-US" sz="1800" dirty="0" smtClean="0"/>
              <a:t> </a:t>
            </a:r>
            <a:r>
              <a:rPr lang="en-US" sz="1800" dirty="0" err="1" smtClean="0"/>
              <a:t>pridobitve</a:t>
            </a:r>
            <a:r>
              <a:rPr lang="en-US" sz="1800" dirty="0" smtClean="0"/>
              <a:t> </a:t>
            </a:r>
            <a:r>
              <a:rPr lang="en-US" sz="1800" dirty="0" err="1" smtClean="0"/>
              <a:t>igralniške</a:t>
            </a:r>
            <a:r>
              <a:rPr lang="en-US" sz="1800" dirty="0" smtClean="0"/>
              <a:t> </a:t>
            </a:r>
            <a:r>
              <a:rPr lang="en-US" sz="1800" dirty="0" err="1" smtClean="0"/>
              <a:t>koncesije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200" dirty="0" smtClean="0">
                <a:sym typeface="Wingdings"/>
              </a:rPr>
              <a:t></a:t>
            </a:r>
            <a:r>
              <a:rPr lang="en-US" sz="1800" dirty="0" err="1" smtClean="0"/>
              <a:t>lobirani</a:t>
            </a:r>
            <a:r>
              <a:rPr lang="en-US" sz="1800" dirty="0" smtClean="0"/>
              <a:t> </a:t>
            </a:r>
            <a:r>
              <a:rPr lang="en-US" sz="1800" dirty="0" err="1" smtClean="0"/>
              <a:t>občinski</a:t>
            </a:r>
            <a:r>
              <a:rPr lang="en-US" sz="1800" dirty="0" smtClean="0"/>
              <a:t> </a:t>
            </a:r>
            <a:r>
              <a:rPr lang="en-US" sz="1800" dirty="0" err="1" smtClean="0"/>
              <a:t>svetniki</a:t>
            </a:r>
            <a:r>
              <a:rPr lang="en-US" sz="1800" dirty="0" smtClean="0"/>
              <a:t> </a:t>
            </a:r>
            <a:r>
              <a:rPr lang="en-US" sz="1800" dirty="0" err="1" smtClean="0"/>
              <a:t>niso</a:t>
            </a:r>
            <a:r>
              <a:rPr lang="en-US" sz="1800" dirty="0" smtClean="0"/>
              <a:t> </a:t>
            </a:r>
            <a:r>
              <a:rPr lang="en-US" sz="1800" dirty="0" err="1" smtClean="0"/>
              <a:t>poročali</a:t>
            </a:r>
            <a:r>
              <a:rPr lang="en-US" sz="1800" dirty="0" smtClean="0"/>
              <a:t> KPK</a:t>
            </a:r>
            <a:br>
              <a:rPr lang="en-US" sz="1800" dirty="0" smtClean="0"/>
            </a:br>
            <a:r>
              <a:rPr lang="en-US" sz="1800" dirty="0" smtClean="0"/>
              <a:t>		- 12 </a:t>
            </a:r>
            <a:r>
              <a:rPr lang="en-US" sz="1800" dirty="0" err="1" smtClean="0"/>
              <a:t>občinskih</a:t>
            </a:r>
            <a:r>
              <a:rPr lang="en-US" sz="1800" dirty="0" smtClean="0"/>
              <a:t> </a:t>
            </a:r>
            <a:r>
              <a:rPr lang="en-US" sz="1800" dirty="0" err="1" smtClean="0"/>
              <a:t>svetnikov</a:t>
            </a:r>
            <a:r>
              <a:rPr lang="en-US" sz="1800" dirty="0" smtClean="0"/>
              <a:t>: </a:t>
            </a:r>
            <a:r>
              <a:rPr lang="en-US" sz="1800" dirty="0" err="1" smtClean="0"/>
              <a:t>opomin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	- “</a:t>
            </a:r>
            <a:r>
              <a:rPr lang="en-US" sz="1800" dirty="0" err="1" smtClean="0"/>
              <a:t>črni</a:t>
            </a:r>
            <a:r>
              <a:rPr lang="en-US" sz="1800" dirty="0" smtClean="0"/>
              <a:t>” </a:t>
            </a:r>
            <a:r>
              <a:rPr lang="en-US" sz="1800" dirty="0" err="1" smtClean="0"/>
              <a:t>lobist</a:t>
            </a:r>
            <a:r>
              <a:rPr lang="en-US" sz="1800" dirty="0" smtClean="0"/>
              <a:t>: </a:t>
            </a:r>
            <a:r>
              <a:rPr lang="en-US" sz="1800" dirty="0" err="1" smtClean="0"/>
              <a:t>prekrškovni</a:t>
            </a:r>
            <a:r>
              <a:rPr lang="en-US" sz="1800" dirty="0" smtClean="0"/>
              <a:t> </a:t>
            </a:r>
            <a:r>
              <a:rPr lang="en-US" sz="1800" dirty="0" err="1" smtClean="0"/>
              <a:t>postopek</a:t>
            </a:r>
            <a:r>
              <a:rPr lang="en-US" sz="1800" dirty="0" smtClean="0"/>
              <a:t> v </a:t>
            </a:r>
            <a:r>
              <a:rPr lang="en-US" sz="1800" dirty="0" err="1" smtClean="0"/>
              <a:t>teku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	- </a:t>
            </a:r>
            <a:r>
              <a:rPr lang="en-US" sz="1800" dirty="0" err="1" smtClean="0"/>
              <a:t>interesna</a:t>
            </a:r>
            <a:r>
              <a:rPr lang="en-US" sz="1800" dirty="0" smtClean="0"/>
              <a:t> </a:t>
            </a:r>
            <a:r>
              <a:rPr lang="en-US" sz="1800" dirty="0" err="1"/>
              <a:t>organizacija</a:t>
            </a:r>
            <a:r>
              <a:rPr lang="en-US" sz="1800" dirty="0" smtClean="0"/>
              <a:t>: </a:t>
            </a:r>
            <a:r>
              <a:rPr lang="en-US" sz="1800" dirty="0" err="1" smtClean="0"/>
              <a:t>predviden</a:t>
            </a:r>
            <a:r>
              <a:rPr lang="en-US" sz="1800" dirty="0" smtClean="0"/>
              <a:t> </a:t>
            </a:r>
            <a:r>
              <a:rPr lang="en-US" sz="1800" dirty="0" err="1" smtClean="0"/>
              <a:t>prekr</a:t>
            </a:r>
            <a:r>
              <a:rPr lang="en-US" sz="1800" dirty="0"/>
              <a:t>. </a:t>
            </a:r>
            <a:r>
              <a:rPr lang="en-US" sz="1800" dirty="0" err="1"/>
              <a:t>p</a:t>
            </a:r>
            <a:r>
              <a:rPr lang="en-US" sz="1800" dirty="0" err="1" smtClean="0"/>
              <a:t>ostop</a:t>
            </a:r>
            <a:r>
              <a:rPr lang="en-US" sz="1800" dirty="0" smtClean="0"/>
              <a:t>.</a:t>
            </a:r>
          </a:p>
        </p:txBody>
      </p:sp>
      <p:cxnSp>
        <p:nvCxnSpPr>
          <p:cNvPr id="6" name="Raven konektor 6"/>
          <p:cNvCxnSpPr/>
          <p:nvPr/>
        </p:nvCxnSpPr>
        <p:spPr>
          <a:xfrm flipV="1">
            <a:off x="571500" y="1357313"/>
            <a:ext cx="250031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grada noge 3"/>
          <p:cNvSpPr>
            <a:spLocks noGrp="1"/>
          </p:cNvSpPr>
          <p:nvPr>
            <p:ph type="ftr" sz="quarter" idx="11"/>
          </p:nvPr>
        </p:nvSpPr>
        <p:spPr>
          <a:xfrm>
            <a:off x="2663788" y="6356350"/>
            <a:ext cx="3816424" cy="365125"/>
          </a:xfrm>
        </p:spPr>
        <p:txBody>
          <a:bodyPr/>
          <a:lstStyle/>
          <a:p>
            <a:pPr>
              <a:defRPr/>
            </a:pPr>
            <a:r>
              <a:rPr lang="sl-SI" sz="1050" b="1" dirty="0" smtClean="0">
                <a:solidFill>
                  <a:schemeClr val="tx1"/>
                </a:solidFill>
              </a:rPr>
              <a:t>INTEGRITETA | ODGOVORNOST | VLADAVINA PRAVA</a:t>
            </a:r>
            <a:endParaRPr lang="sl-SI" sz="1050" b="1" dirty="0">
              <a:solidFill>
                <a:schemeClr val="tx1"/>
              </a:solidFill>
            </a:endParaRPr>
          </a:p>
        </p:txBody>
      </p:sp>
      <p:pic>
        <p:nvPicPr>
          <p:cNvPr id="8" name="Picture 0" descr="kpk-logow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3954"/>
          <a:stretch>
            <a:fillRect/>
          </a:stretch>
        </p:blipFill>
        <p:spPr bwMode="auto">
          <a:xfrm>
            <a:off x="571472" y="285728"/>
            <a:ext cx="857256" cy="98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62903652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Sivi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12505</TotalTime>
  <Words>150</Words>
  <Application>Microsoft Macintosh PowerPoint</Application>
  <PresentationFormat>Diaprojekcija na zaslonu (4:3)</PresentationFormat>
  <Paragraphs>55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Officeova tema</vt:lpstr>
      <vt:lpstr>Nadzor nad lobiranjem v 2011</vt:lpstr>
      <vt:lpstr>Regulacija lobiranja v Sloveniji</vt:lpstr>
      <vt:lpstr>Lobiranje</vt:lpstr>
      <vt:lpstr>Lobiranje v 2011</vt:lpstr>
      <vt:lpstr>Subjekti lobiranja</vt:lpstr>
      <vt:lpstr>Lobiranci po statusu</vt:lpstr>
      <vt:lpstr>Področja lobiranja v  2011</vt:lpstr>
      <vt:lpstr>Nadzorni postopki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Komisija za preprečevanje korupcije</dc:title>
  <dc:creator>User</dc:creator>
  <cp:lastModifiedBy>KPK</cp:lastModifiedBy>
  <cp:revision>290</cp:revision>
  <cp:lastPrinted>2012-04-06T07:15:02Z</cp:lastPrinted>
  <dcterms:created xsi:type="dcterms:W3CDTF">2011-06-27T11:40:09Z</dcterms:created>
  <dcterms:modified xsi:type="dcterms:W3CDTF">2012-04-06T12:25:28Z</dcterms:modified>
</cp:coreProperties>
</file>